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sldIdLst>
    <p:sldId id="256" r:id="rId2"/>
    <p:sldId id="27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85BED81-8CF0-4064-9110-B7D6339ED227}" type="datetimeFigureOut">
              <a:rPr lang="tr-TR" smtClean="0"/>
              <a:t>19.12.2018</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6FE8D6A-A80A-49A7-8C5B-054EE0769DCA}" type="slidenum">
              <a:rPr lang="tr-TR" smtClean="0"/>
              <a:t>‹#›</a:t>
            </a:fld>
            <a:endParaRPr lang="tr-TR"/>
          </a:p>
        </p:txBody>
      </p:sp>
    </p:spTree>
    <p:extLst>
      <p:ext uri="{BB962C8B-B14F-4D97-AF65-F5344CB8AC3E}">
        <p14:creationId xmlns:p14="http://schemas.microsoft.com/office/powerpoint/2010/main" val="462562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85BED81-8CF0-4064-9110-B7D6339ED227}" type="datetimeFigureOut">
              <a:rPr lang="tr-TR" smtClean="0"/>
              <a:t>19.12.2018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6FE8D6A-A80A-49A7-8C5B-054EE0769DCA}" type="slidenum">
              <a:rPr lang="tr-TR" smtClean="0"/>
              <a:t>‹#›</a:t>
            </a:fld>
            <a:endParaRPr lang="tr-TR"/>
          </a:p>
        </p:txBody>
      </p:sp>
    </p:spTree>
    <p:extLst>
      <p:ext uri="{BB962C8B-B14F-4D97-AF65-F5344CB8AC3E}">
        <p14:creationId xmlns:p14="http://schemas.microsoft.com/office/powerpoint/2010/main" val="205401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85BED81-8CF0-4064-9110-B7D6339ED227}" type="datetimeFigureOut">
              <a:rPr lang="tr-TR" smtClean="0"/>
              <a:t>19.12.2018</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6FE8D6A-A80A-49A7-8C5B-054EE0769DCA}"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8740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85BED81-8CF0-4064-9110-B7D6339ED227}" type="datetimeFigureOut">
              <a:rPr lang="tr-TR" smtClean="0"/>
              <a:t>19.12.2018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6FE8D6A-A80A-49A7-8C5B-054EE0769DCA}" type="slidenum">
              <a:rPr lang="tr-TR" smtClean="0"/>
              <a:t>‹#›</a:t>
            </a:fld>
            <a:endParaRPr lang="tr-TR"/>
          </a:p>
        </p:txBody>
      </p:sp>
    </p:spTree>
    <p:extLst>
      <p:ext uri="{BB962C8B-B14F-4D97-AF65-F5344CB8AC3E}">
        <p14:creationId xmlns:p14="http://schemas.microsoft.com/office/powerpoint/2010/main" val="452635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85BED81-8CF0-4064-9110-B7D6339ED227}" type="datetimeFigureOut">
              <a:rPr lang="tr-TR" smtClean="0"/>
              <a:t>19.12.2018</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6FE8D6A-A80A-49A7-8C5B-054EE0769DCA}"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30374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85BED81-8CF0-4064-9110-B7D6339ED227}" type="datetimeFigureOut">
              <a:rPr lang="tr-TR" smtClean="0"/>
              <a:t>19.12.2018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6FE8D6A-A80A-49A7-8C5B-054EE0769DCA}" type="slidenum">
              <a:rPr lang="tr-TR" smtClean="0"/>
              <a:t>‹#›</a:t>
            </a:fld>
            <a:endParaRPr lang="tr-TR"/>
          </a:p>
        </p:txBody>
      </p:sp>
    </p:spTree>
    <p:extLst>
      <p:ext uri="{BB962C8B-B14F-4D97-AF65-F5344CB8AC3E}">
        <p14:creationId xmlns:p14="http://schemas.microsoft.com/office/powerpoint/2010/main" val="1811472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85BED81-8CF0-4064-9110-B7D6339ED227}" type="datetimeFigureOut">
              <a:rPr lang="tr-TR" smtClean="0"/>
              <a:t>19.12.2018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6FE8D6A-A80A-49A7-8C5B-054EE0769DCA}" type="slidenum">
              <a:rPr lang="tr-TR" smtClean="0"/>
              <a:t>‹#›</a:t>
            </a:fld>
            <a:endParaRPr lang="tr-TR"/>
          </a:p>
        </p:txBody>
      </p:sp>
    </p:spTree>
    <p:extLst>
      <p:ext uri="{BB962C8B-B14F-4D97-AF65-F5344CB8AC3E}">
        <p14:creationId xmlns:p14="http://schemas.microsoft.com/office/powerpoint/2010/main" val="592428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85BED81-8CF0-4064-9110-B7D6339ED227}" type="datetimeFigureOut">
              <a:rPr lang="tr-TR" smtClean="0"/>
              <a:t>19.12.2018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6FE8D6A-A80A-49A7-8C5B-054EE0769DCA}" type="slidenum">
              <a:rPr lang="tr-TR" smtClean="0"/>
              <a:t>‹#›</a:t>
            </a:fld>
            <a:endParaRPr lang="tr-TR"/>
          </a:p>
        </p:txBody>
      </p:sp>
    </p:spTree>
    <p:extLst>
      <p:ext uri="{BB962C8B-B14F-4D97-AF65-F5344CB8AC3E}">
        <p14:creationId xmlns:p14="http://schemas.microsoft.com/office/powerpoint/2010/main" val="416659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85BED81-8CF0-4064-9110-B7D6339ED227}" type="datetimeFigureOut">
              <a:rPr lang="tr-TR" smtClean="0"/>
              <a:t>19.12.2018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6FE8D6A-A80A-49A7-8C5B-054EE0769DCA}" type="slidenum">
              <a:rPr lang="tr-TR" smtClean="0"/>
              <a:t>‹#›</a:t>
            </a:fld>
            <a:endParaRPr lang="tr-TR"/>
          </a:p>
        </p:txBody>
      </p:sp>
    </p:spTree>
    <p:extLst>
      <p:ext uri="{BB962C8B-B14F-4D97-AF65-F5344CB8AC3E}">
        <p14:creationId xmlns:p14="http://schemas.microsoft.com/office/powerpoint/2010/main" val="282732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85BED81-8CF0-4064-9110-B7D6339ED227}" type="datetimeFigureOut">
              <a:rPr lang="tr-TR" smtClean="0"/>
              <a:t>19.12.2018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6FE8D6A-A80A-49A7-8C5B-054EE0769DCA}" type="slidenum">
              <a:rPr lang="tr-TR" smtClean="0"/>
              <a:t>‹#›</a:t>
            </a:fld>
            <a:endParaRPr lang="tr-TR"/>
          </a:p>
        </p:txBody>
      </p:sp>
    </p:spTree>
    <p:extLst>
      <p:ext uri="{BB962C8B-B14F-4D97-AF65-F5344CB8AC3E}">
        <p14:creationId xmlns:p14="http://schemas.microsoft.com/office/powerpoint/2010/main" val="347429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85BED81-8CF0-4064-9110-B7D6339ED227}" type="datetimeFigureOut">
              <a:rPr lang="tr-TR" smtClean="0"/>
              <a:t>19.12.2018</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6FE8D6A-A80A-49A7-8C5B-054EE0769DCA}" type="slidenum">
              <a:rPr lang="tr-TR" smtClean="0"/>
              <a:t>‹#›</a:t>
            </a:fld>
            <a:endParaRPr lang="tr-TR"/>
          </a:p>
        </p:txBody>
      </p:sp>
    </p:spTree>
    <p:extLst>
      <p:ext uri="{BB962C8B-B14F-4D97-AF65-F5344CB8AC3E}">
        <p14:creationId xmlns:p14="http://schemas.microsoft.com/office/powerpoint/2010/main" val="3995624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85BED81-8CF0-4064-9110-B7D6339ED227}" type="datetimeFigureOut">
              <a:rPr lang="tr-TR" smtClean="0"/>
              <a:t>19.12.2018</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6FE8D6A-A80A-49A7-8C5B-054EE0769DCA}" type="slidenum">
              <a:rPr lang="tr-TR" smtClean="0"/>
              <a:t>‹#›</a:t>
            </a:fld>
            <a:endParaRPr lang="tr-TR"/>
          </a:p>
        </p:txBody>
      </p:sp>
    </p:spTree>
    <p:extLst>
      <p:ext uri="{BB962C8B-B14F-4D97-AF65-F5344CB8AC3E}">
        <p14:creationId xmlns:p14="http://schemas.microsoft.com/office/powerpoint/2010/main" val="14107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85BED81-8CF0-4064-9110-B7D6339ED227}" type="datetimeFigureOut">
              <a:rPr lang="tr-TR" smtClean="0"/>
              <a:t>19.12.2018</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6FE8D6A-A80A-49A7-8C5B-054EE0769DCA}" type="slidenum">
              <a:rPr lang="tr-TR" smtClean="0"/>
              <a:t>‹#›</a:t>
            </a:fld>
            <a:endParaRPr lang="tr-TR"/>
          </a:p>
        </p:txBody>
      </p:sp>
    </p:spTree>
    <p:extLst>
      <p:ext uri="{BB962C8B-B14F-4D97-AF65-F5344CB8AC3E}">
        <p14:creationId xmlns:p14="http://schemas.microsoft.com/office/powerpoint/2010/main" val="25283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5BED81-8CF0-4064-9110-B7D6339ED227}" type="datetimeFigureOut">
              <a:rPr lang="tr-TR" smtClean="0"/>
              <a:t>19.12.2018</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6FE8D6A-A80A-49A7-8C5B-054EE0769DCA}" type="slidenum">
              <a:rPr lang="tr-TR" smtClean="0"/>
              <a:t>‹#›</a:t>
            </a:fld>
            <a:endParaRPr lang="tr-TR"/>
          </a:p>
        </p:txBody>
      </p:sp>
    </p:spTree>
    <p:extLst>
      <p:ext uri="{BB962C8B-B14F-4D97-AF65-F5344CB8AC3E}">
        <p14:creationId xmlns:p14="http://schemas.microsoft.com/office/powerpoint/2010/main" val="444881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85BED81-8CF0-4064-9110-B7D6339ED227}" type="datetimeFigureOut">
              <a:rPr lang="tr-TR" smtClean="0"/>
              <a:t>19.12.2018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6FE8D6A-A80A-49A7-8C5B-054EE0769DCA}" type="slidenum">
              <a:rPr lang="tr-TR" smtClean="0"/>
              <a:t>‹#›</a:t>
            </a:fld>
            <a:endParaRPr lang="tr-TR"/>
          </a:p>
        </p:txBody>
      </p:sp>
    </p:spTree>
    <p:extLst>
      <p:ext uri="{BB962C8B-B14F-4D97-AF65-F5344CB8AC3E}">
        <p14:creationId xmlns:p14="http://schemas.microsoft.com/office/powerpoint/2010/main" val="347856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85BED81-8CF0-4064-9110-B7D6339ED227}" type="datetimeFigureOut">
              <a:rPr lang="tr-TR" smtClean="0"/>
              <a:t>19.12.2018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6FE8D6A-A80A-49A7-8C5B-054EE0769DCA}" type="slidenum">
              <a:rPr lang="tr-TR" smtClean="0"/>
              <a:t>‹#›</a:t>
            </a:fld>
            <a:endParaRPr lang="tr-TR"/>
          </a:p>
        </p:txBody>
      </p:sp>
    </p:spTree>
    <p:extLst>
      <p:ext uri="{BB962C8B-B14F-4D97-AF65-F5344CB8AC3E}">
        <p14:creationId xmlns:p14="http://schemas.microsoft.com/office/powerpoint/2010/main" val="3827144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85BED81-8CF0-4064-9110-B7D6339ED227}" type="datetimeFigureOut">
              <a:rPr lang="tr-TR" smtClean="0"/>
              <a:t>19.12.2018</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6FE8D6A-A80A-49A7-8C5B-054EE0769DCA}" type="slidenum">
              <a:rPr lang="tr-TR" smtClean="0"/>
              <a:t>‹#›</a:t>
            </a:fld>
            <a:endParaRPr lang="tr-TR"/>
          </a:p>
        </p:txBody>
      </p:sp>
    </p:spTree>
    <p:extLst>
      <p:ext uri="{BB962C8B-B14F-4D97-AF65-F5344CB8AC3E}">
        <p14:creationId xmlns:p14="http://schemas.microsoft.com/office/powerpoint/2010/main" val="3653435314"/>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67345" y="1532964"/>
            <a:ext cx="8146473" cy="670625"/>
          </a:xfrm>
        </p:spPr>
        <p:txBody>
          <a:bodyPr>
            <a:noAutofit/>
          </a:bodyPr>
          <a:lstStyle/>
          <a:p>
            <a:pPr algn="ctr"/>
            <a:r>
              <a:rPr lang="tr-TR" sz="3200" b="1" dirty="0" smtClean="0"/>
              <a:t>AYDIN İL MÜFTÜLÜĞÜ</a:t>
            </a:r>
            <a:endParaRPr lang="tr-TR" sz="3200" b="1" dirty="0"/>
          </a:p>
        </p:txBody>
      </p:sp>
      <p:sp>
        <p:nvSpPr>
          <p:cNvPr id="3" name="Alt Başlık 2"/>
          <p:cNvSpPr>
            <a:spLocks noGrp="1"/>
          </p:cNvSpPr>
          <p:nvPr>
            <p:ph type="subTitle" idx="1"/>
          </p:nvPr>
        </p:nvSpPr>
        <p:spPr>
          <a:xfrm>
            <a:off x="1690256" y="3180789"/>
            <a:ext cx="7370616" cy="1571320"/>
          </a:xfrm>
        </p:spPr>
        <p:txBody>
          <a:bodyPr>
            <a:normAutofit fontScale="77500" lnSpcReduction="20000"/>
          </a:bodyPr>
          <a:lstStyle/>
          <a:p>
            <a:pPr algn="ctr"/>
            <a:endParaRPr lang="tr-TR" sz="3200" dirty="0" smtClean="0">
              <a:solidFill>
                <a:schemeClr val="tx1"/>
              </a:solidFill>
            </a:endParaRPr>
          </a:p>
          <a:p>
            <a:pPr algn="ctr"/>
            <a:endParaRPr lang="tr-TR" sz="2800" b="1" dirty="0" smtClean="0">
              <a:solidFill>
                <a:schemeClr val="tx1"/>
              </a:solidFill>
            </a:endParaRPr>
          </a:p>
          <a:p>
            <a:pPr algn="ctr"/>
            <a:r>
              <a:rPr lang="tr-TR" sz="5200" b="1" dirty="0" smtClean="0">
                <a:solidFill>
                  <a:schemeClr val="tx1"/>
                </a:solidFill>
              </a:rPr>
              <a:t>İSLAM’DA EVLİLİK MÜESSESESİ</a:t>
            </a:r>
            <a:endParaRPr lang="tr-TR" sz="5200" dirty="0" smtClean="0">
              <a:solidFill>
                <a:schemeClr val="tx1"/>
              </a:solidFill>
            </a:endParaRPr>
          </a:p>
          <a:p>
            <a:pPr algn="ctr"/>
            <a:endParaRPr lang="tr-TR" sz="3500" dirty="0">
              <a:solidFill>
                <a:schemeClr val="tx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5673" y="3698743"/>
            <a:ext cx="2202872" cy="2364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0000" y="1015010"/>
            <a:ext cx="1188000" cy="11885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1491" y="1015010"/>
            <a:ext cx="1364576" cy="13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052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554183"/>
            <a:ext cx="9005456" cy="1482436"/>
          </a:xfrm>
        </p:spPr>
        <p:txBody>
          <a:bodyPr>
            <a:normAutofit/>
          </a:bodyPr>
          <a:lstStyle/>
          <a:p>
            <a:r>
              <a:rPr lang="tr-TR" dirty="0" smtClean="0"/>
              <a:t>EŞ SEÇİMİ SONRASI</a:t>
            </a:r>
            <a:endParaRPr lang="tr-TR" dirty="0"/>
          </a:p>
        </p:txBody>
      </p:sp>
      <p:sp>
        <p:nvSpPr>
          <p:cNvPr id="3" name="Alt Başlık 2"/>
          <p:cNvSpPr>
            <a:spLocks noGrp="1"/>
          </p:cNvSpPr>
          <p:nvPr>
            <p:ph type="subTitle" idx="1"/>
          </p:nvPr>
        </p:nvSpPr>
        <p:spPr>
          <a:xfrm>
            <a:off x="1524000" y="2036619"/>
            <a:ext cx="9767454" cy="3221181"/>
          </a:xfrm>
        </p:spPr>
        <p:txBody>
          <a:bodyPr>
            <a:noAutofit/>
          </a:bodyPr>
          <a:lstStyle/>
          <a:p>
            <a:pPr algn="just"/>
            <a:r>
              <a:rPr lang="tr-TR" sz="2400" dirty="0" smtClean="0"/>
              <a:t>Eş seçimi yapıldıktan sonra, yörelere göre nişan yapılır. Nişan evlenecek eşlerin birbirlerini, ailelerini, çevrelerini, daha iyi tanımaya fırsat verir. Nişanlılar nikah kıyılmadığı sürece evlenmiş olmazlar. Karşılıklı ilişkilerde dini ölçülerin gözetilmesi gerekir. </a:t>
            </a:r>
          </a:p>
          <a:p>
            <a:pPr algn="just"/>
            <a:r>
              <a:rPr lang="tr-TR" sz="2400" dirty="0" smtClean="0"/>
              <a:t>Nişanlılık döneminde </a:t>
            </a:r>
            <a:r>
              <a:rPr lang="tr-TR" sz="2400" i="1" dirty="0" smtClean="0"/>
              <a:t>dini nikah </a:t>
            </a:r>
            <a:r>
              <a:rPr lang="tr-TR" sz="2400" dirty="0" smtClean="0"/>
              <a:t>adı altında nikah kıyılmamalıdır. </a:t>
            </a:r>
          </a:p>
          <a:p>
            <a:pPr algn="just"/>
            <a:r>
              <a:rPr lang="tr-TR" sz="2400" dirty="0" smtClean="0"/>
              <a:t>Nişan ve düğün törenlerinde israftan, gösterişten ve aileleri sıkıntıya sokacak davranışlardan ve harcamalardan kaçınmak gerekir. Peygamberimiz: «</a:t>
            </a:r>
            <a:r>
              <a:rPr lang="tr-TR" sz="2400" b="1" i="1" dirty="0" smtClean="0">
                <a:solidFill>
                  <a:srgbClr val="FF0000"/>
                </a:solidFill>
              </a:rPr>
              <a:t>Nikahın en hayırlısı, kolay ve külfetsiz olanıdır</a:t>
            </a:r>
            <a:r>
              <a:rPr lang="tr-TR" sz="2400" dirty="0" smtClean="0"/>
              <a:t>» buyurmuştur. Törenler esnasında dinimizin haram kıldığı tutum ve davranışlardan da kaçınılmalı, İslami duyarlılıklar gözetilmelidir. </a:t>
            </a:r>
            <a:endParaRPr lang="tr-TR" sz="2400" dirty="0"/>
          </a:p>
        </p:txBody>
      </p:sp>
    </p:spTree>
    <p:extLst>
      <p:ext uri="{BB962C8B-B14F-4D97-AF65-F5344CB8AC3E}">
        <p14:creationId xmlns:p14="http://schemas.microsoft.com/office/powerpoint/2010/main" val="377642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99309" y="540327"/>
            <a:ext cx="9268691" cy="1551709"/>
          </a:xfrm>
        </p:spPr>
        <p:txBody>
          <a:bodyPr>
            <a:normAutofit/>
          </a:bodyPr>
          <a:lstStyle/>
          <a:p>
            <a:r>
              <a:rPr lang="tr-TR" sz="4400" dirty="0" smtClean="0"/>
              <a:t>EŞLERİN KARŞILIKLI HAK VE SORUMLULUKLARI </a:t>
            </a:r>
            <a:endParaRPr lang="tr-TR" sz="4400" dirty="0"/>
          </a:p>
        </p:txBody>
      </p:sp>
      <p:sp>
        <p:nvSpPr>
          <p:cNvPr id="3" name="Alt Başlık 2"/>
          <p:cNvSpPr>
            <a:spLocks noGrp="1"/>
          </p:cNvSpPr>
          <p:nvPr>
            <p:ph type="subTitle" idx="1"/>
          </p:nvPr>
        </p:nvSpPr>
        <p:spPr>
          <a:xfrm>
            <a:off x="1399309" y="2244437"/>
            <a:ext cx="9268691" cy="4100946"/>
          </a:xfrm>
        </p:spPr>
        <p:txBody>
          <a:bodyPr>
            <a:normAutofit/>
          </a:bodyPr>
          <a:lstStyle/>
          <a:p>
            <a:pPr algn="just"/>
            <a:r>
              <a:rPr lang="tr-TR" sz="2400" dirty="0" smtClean="0"/>
              <a:t>Eşler, evlendikleri andan itibaren karşılıklı birtakım hak ve sorumluluklar altına girerler. Kur’an’da Yüce Allah bu konuda şöyle buyurmaktadır. «…</a:t>
            </a:r>
            <a:r>
              <a:rPr lang="tr-TR" sz="2400" b="1" i="1" dirty="0" smtClean="0">
                <a:solidFill>
                  <a:srgbClr val="FF0000"/>
                </a:solidFill>
              </a:rPr>
              <a:t>Erkeklerin kadınlar üzerinde hakları olduğu gibi, kadınların da erkekler üzerinde belli hakları vardır. Ancak erkekler bu haklarda kadınlara göre bir derece üstünlüğe sahiptir. Allah azizdir, hakimdir.»</a:t>
            </a:r>
            <a:r>
              <a:rPr lang="tr-TR" sz="2400" dirty="0" smtClean="0"/>
              <a:t> (Bakara:2/228)</a:t>
            </a:r>
          </a:p>
          <a:p>
            <a:pPr algn="just"/>
            <a:r>
              <a:rPr lang="tr-TR" sz="2400" dirty="0" smtClean="0"/>
              <a:t>Peygamberimiz Hz. Muhammed (</a:t>
            </a:r>
            <a:r>
              <a:rPr lang="tr-TR" sz="2400" dirty="0" err="1" smtClean="0"/>
              <a:t>s.a.v</a:t>
            </a:r>
            <a:r>
              <a:rPr lang="tr-TR" sz="2400" dirty="0" smtClean="0"/>
              <a:t>.) Veda haccı hutbesinde: </a:t>
            </a:r>
            <a:r>
              <a:rPr lang="tr-TR" sz="2400" b="1" i="1" dirty="0" smtClean="0">
                <a:solidFill>
                  <a:srgbClr val="FF0000"/>
                </a:solidFill>
              </a:rPr>
              <a:t>«(Ey erkekler!) sizin kadınlarınız üzerinde hakkınız olduğu gibi, kadınlarınızın da sizin üzerinizde hakları vardır</a:t>
            </a:r>
            <a:r>
              <a:rPr lang="tr-TR" sz="2400" dirty="0" smtClean="0"/>
              <a:t>, buyurarak eşlerin karşılıklı haklarına riayet etmesi gerektiğini belirtmiştir. </a:t>
            </a:r>
            <a:endParaRPr lang="tr-TR" sz="2400" dirty="0"/>
          </a:p>
        </p:txBody>
      </p:sp>
    </p:spTree>
    <p:extLst>
      <p:ext uri="{BB962C8B-B14F-4D97-AF65-F5344CB8AC3E}">
        <p14:creationId xmlns:p14="http://schemas.microsoft.com/office/powerpoint/2010/main" val="4013172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554183"/>
            <a:ext cx="8908473" cy="1052944"/>
          </a:xfrm>
        </p:spPr>
        <p:txBody>
          <a:bodyPr>
            <a:normAutofit/>
          </a:bodyPr>
          <a:lstStyle/>
          <a:p>
            <a:r>
              <a:rPr lang="tr-TR" sz="4000" b="1" dirty="0" smtClean="0"/>
              <a:t>ÖZEL HAK VE GÖREVLER</a:t>
            </a:r>
            <a:endParaRPr lang="tr-TR" sz="4000" b="1" dirty="0"/>
          </a:p>
        </p:txBody>
      </p:sp>
      <p:sp>
        <p:nvSpPr>
          <p:cNvPr id="3" name="Alt Başlık 2"/>
          <p:cNvSpPr>
            <a:spLocks noGrp="1"/>
          </p:cNvSpPr>
          <p:nvPr>
            <p:ph type="subTitle" idx="1"/>
          </p:nvPr>
        </p:nvSpPr>
        <p:spPr>
          <a:xfrm>
            <a:off x="1177635" y="1607127"/>
            <a:ext cx="10584874" cy="4502728"/>
          </a:xfrm>
        </p:spPr>
        <p:txBody>
          <a:bodyPr>
            <a:noAutofit/>
          </a:bodyPr>
          <a:lstStyle/>
          <a:p>
            <a:r>
              <a:rPr lang="tr-TR" sz="2400" dirty="0" smtClean="0">
                <a:solidFill>
                  <a:schemeClr val="tx1"/>
                </a:solidFill>
              </a:rPr>
              <a:t>1- </a:t>
            </a:r>
            <a:r>
              <a:rPr lang="tr-TR" sz="2400" b="1" dirty="0" smtClean="0">
                <a:solidFill>
                  <a:srgbClr val="FF0000"/>
                </a:solidFill>
              </a:rPr>
              <a:t>Güven</a:t>
            </a:r>
            <a:r>
              <a:rPr lang="tr-TR" sz="2400" dirty="0" smtClean="0">
                <a:solidFill>
                  <a:schemeClr val="tx1"/>
                </a:solidFill>
              </a:rPr>
              <a:t>: Eşler birbirlerinden son derece emin olmalı ve birbirlerine güvenmelidir. Eşler ne kadar dürüst olursa Allah onlara yardım eder. </a:t>
            </a:r>
          </a:p>
          <a:p>
            <a:r>
              <a:rPr lang="tr-TR" sz="2400" dirty="0" smtClean="0">
                <a:solidFill>
                  <a:schemeClr val="tx1"/>
                </a:solidFill>
              </a:rPr>
              <a:t>2-</a:t>
            </a:r>
            <a:r>
              <a:rPr lang="tr-TR" sz="2400" b="1" dirty="0" smtClean="0">
                <a:solidFill>
                  <a:srgbClr val="FF0000"/>
                </a:solidFill>
              </a:rPr>
              <a:t>Sevgi</a:t>
            </a:r>
            <a:r>
              <a:rPr lang="tr-TR" sz="2400" dirty="0" smtClean="0">
                <a:solidFill>
                  <a:schemeClr val="tx1"/>
                </a:solidFill>
              </a:rPr>
              <a:t>: Evliliğin güzel devam etmesinde sevgi çok önemli bir yer tutar. Zira Yüce Allah «…</a:t>
            </a:r>
            <a:r>
              <a:rPr lang="tr-TR" sz="2400" b="1" i="1" dirty="0" smtClean="0">
                <a:solidFill>
                  <a:srgbClr val="FF0000"/>
                </a:solidFill>
              </a:rPr>
              <a:t>aranıza bir sevgi ve merhamet vermesi Allah’ın Varlığının delillerindendir</a:t>
            </a:r>
            <a:r>
              <a:rPr lang="tr-TR" sz="2400" dirty="0" smtClean="0">
                <a:solidFill>
                  <a:schemeClr val="tx1"/>
                </a:solidFill>
              </a:rPr>
              <a:t>. (Rum, 30/21) buyurarak sevginin önemini belirtir. </a:t>
            </a:r>
          </a:p>
          <a:p>
            <a:r>
              <a:rPr lang="tr-TR" sz="2400" dirty="0" smtClean="0">
                <a:solidFill>
                  <a:schemeClr val="tx1"/>
                </a:solidFill>
              </a:rPr>
              <a:t>3-</a:t>
            </a:r>
            <a:r>
              <a:rPr lang="tr-TR" sz="2400" b="1" dirty="0" smtClean="0">
                <a:solidFill>
                  <a:srgbClr val="FF0000"/>
                </a:solidFill>
              </a:rPr>
              <a:t>Saygı</a:t>
            </a:r>
            <a:r>
              <a:rPr lang="tr-TR" sz="2400" dirty="0" smtClean="0">
                <a:solidFill>
                  <a:schemeClr val="tx1"/>
                </a:solidFill>
              </a:rPr>
              <a:t>: Saygı da evliliğin temel taşlarından ve asla vazgeçilemeyecek şartlarından biridir. </a:t>
            </a:r>
          </a:p>
          <a:p>
            <a:r>
              <a:rPr lang="tr-TR" sz="2400" dirty="0" smtClean="0">
                <a:solidFill>
                  <a:schemeClr val="tx1"/>
                </a:solidFill>
              </a:rPr>
              <a:t>4-</a:t>
            </a:r>
            <a:r>
              <a:rPr lang="tr-TR" sz="2400" b="1" dirty="0" smtClean="0">
                <a:solidFill>
                  <a:srgbClr val="FF0000"/>
                </a:solidFill>
              </a:rPr>
              <a:t>Sebat</a:t>
            </a:r>
            <a:r>
              <a:rPr lang="tr-TR" sz="2400" dirty="0" smtClean="0">
                <a:solidFill>
                  <a:schemeClr val="tx1"/>
                </a:solidFill>
              </a:rPr>
              <a:t>: Evliliği sürdürmek için eşlerin gayret göstermesidir. En ufak bir sıkıntıda ayrılık düşünülmemeli</a:t>
            </a:r>
          </a:p>
          <a:p>
            <a:r>
              <a:rPr lang="tr-TR" sz="2400" dirty="0" smtClean="0">
                <a:solidFill>
                  <a:schemeClr val="tx1"/>
                </a:solidFill>
              </a:rPr>
              <a:t>5-</a:t>
            </a:r>
            <a:r>
              <a:rPr lang="tr-TR" sz="2400" b="1" dirty="0" smtClean="0">
                <a:solidFill>
                  <a:srgbClr val="FF0000"/>
                </a:solidFill>
              </a:rPr>
              <a:t>Sadaka</a:t>
            </a:r>
            <a:r>
              <a:rPr lang="tr-TR" sz="2400" dirty="0" smtClean="0">
                <a:solidFill>
                  <a:srgbClr val="FF0000"/>
                </a:solidFill>
              </a:rPr>
              <a:t>t</a:t>
            </a:r>
            <a:r>
              <a:rPr lang="tr-TR" sz="2400" dirty="0" smtClean="0">
                <a:solidFill>
                  <a:schemeClr val="tx1"/>
                </a:solidFill>
              </a:rPr>
              <a:t>: Eşler birbirine sadık olmalı, evlilikte iyi niyet ve davranış hakim olmalı. </a:t>
            </a:r>
            <a:endParaRPr lang="tr-TR" sz="2400" dirty="0">
              <a:solidFill>
                <a:schemeClr val="tx1"/>
              </a:solidFill>
            </a:endParaRPr>
          </a:p>
        </p:txBody>
      </p:sp>
    </p:spTree>
    <p:extLst>
      <p:ext uri="{BB962C8B-B14F-4D97-AF65-F5344CB8AC3E}">
        <p14:creationId xmlns:p14="http://schemas.microsoft.com/office/powerpoint/2010/main" val="4283407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90255" y="706583"/>
            <a:ext cx="9712035" cy="1025235"/>
          </a:xfrm>
        </p:spPr>
        <p:txBody>
          <a:bodyPr>
            <a:normAutofit/>
          </a:bodyPr>
          <a:lstStyle/>
          <a:p>
            <a:r>
              <a:rPr lang="tr-TR" sz="3600" b="1" dirty="0" smtClean="0"/>
              <a:t>ERKEĞİN GÖREV VE SORUMLULUKLARI</a:t>
            </a:r>
            <a:endParaRPr lang="tr-TR" sz="3600" b="1" dirty="0"/>
          </a:p>
        </p:txBody>
      </p:sp>
      <p:sp>
        <p:nvSpPr>
          <p:cNvPr id="3" name="Alt Başlık 2"/>
          <p:cNvSpPr>
            <a:spLocks noGrp="1"/>
          </p:cNvSpPr>
          <p:nvPr>
            <p:ph type="subTitle" idx="1"/>
          </p:nvPr>
        </p:nvSpPr>
        <p:spPr>
          <a:xfrm>
            <a:off x="1524000" y="1870364"/>
            <a:ext cx="9878290" cy="4516581"/>
          </a:xfrm>
        </p:spPr>
        <p:txBody>
          <a:bodyPr>
            <a:normAutofit/>
          </a:bodyPr>
          <a:lstStyle/>
          <a:p>
            <a:r>
              <a:rPr lang="tr-TR" sz="2400" b="1" i="1" dirty="0" smtClean="0"/>
              <a:t>1-Aile kurumunun yönetimini iyi ve adaletli yapmak</a:t>
            </a:r>
            <a:r>
              <a:rPr lang="tr-TR" sz="2400" dirty="0" smtClean="0"/>
              <a:t>. Ailenin yönetimi genel olarak erkeğe verilmiştir. Bu hususta Kur’an’da Yüce Rabbimiz:</a:t>
            </a:r>
          </a:p>
          <a:p>
            <a:r>
              <a:rPr lang="tr-TR" sz="2400" dirty="0" smtClean="0"/>
              <a:t>«</a:t>
            </a:r>
            <a:r>
              <a:rPr lang="tr-TR" sz="2400" b="1" i="1" dirty="0" smtClean="0">
                <a:solidFill>
                  <a:srgbClr val="FF0000"/>
                </a:solidFill>
              </a:rPr>
              <a:t>Erkekler, kadınların koruyup kollayıcılarıdır. Çünkü Allah (fiziki olarak) kimini kiminden üstün kılmıştır. </a:t>
            </a:r>
          </a:p>
          <a:p>
            <a:r>
              <a:rPr lang="tr-TR" sz="2400" b="1" i="1" dirty="0" smtClean="0">
                <a:solidFill>
                  <a:srgbClr val="FF0000"/>
                </a:solidFill>
              </a:rPr>
              <a:t>Bir de erkekler kendi mallarından harcamaktadırlar</a:t>
            </a:r>
            <a:r>
              <a:rPr lang="tr-TR" sz="2400" dirty="0" smtClean="0"/>
              <a:t>.» buyurarak aile yönetimindeki erkeğin rolünü ortaya koyar. Şayet erkeğin aile kurumunu idare etmede aciz olması kadına da sorumluluk yükler. </a:t>
            </a:r>
          </a:p>
          <a:p>
            <a:r>
              <a:rPr lang="tr-TR" sz="2400" dirty="0" smtClean="0"/>
              <a:t>Peygamberimiz (</a:t>
            </a:r>
            <a:r>
              <a:rPr lang="tr-TR" sz="2400" dirty="0" err="1" smtClean="0"/>
              <a:t>a.s</a:t>
            </a:r>
            <a:r>
              <a:rPr lang="tr-TR" sz="2400" dirty="0" smtClean="0"/>
              <a:t>.) hadis-i şerifte: «Kadın eşinin evinin ve çocuklarının yöneticisidir.» buyurmuştur. </a:t>
            </a:r>
            <a:endParaRPr lang="tr-TR" sz="2400" dirty="0"/>
          </a:p>
        </p:txBody>
      </p:sp>
    </p:spTree>
    <p:extLst>
      <p:ext uri="{BB962C8B-B14F-4D97-AF65-F5344CB8AC3E}">
        <p14:creationId xmlns:p14="http://schemas.microsoft.com/office/powerpoint/2010/main" val="3735403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77635" y="1052945"/>
            <a:ext cx="8811491" cy="138545"/>
          </a:xfrm>
        </p:spPr>
        <p:txBody>
          <a:bodyPr>
            <a:normAutofit fontScale="90000"/>
          </a:bodyPr>
          <a:lstStyle/>
          <a:p>
            <a:r>
              <a:rPr lang="tr-TR" dirty="0"/>
              <a:t/>
            </a:r>
            <a:br>
              <a:rPr lang="tr-TR" dirty="0"/>
            </a:br>
            <a:r>
              <a:rPr lang="tr-TR" sz="2700" b="1" dirty="0" smtClean="0"/>
              <a:t>2- Ailenin İhtiyaçlarını Karşılamak</a:t>
            </a:r>
            <a:br>
              <a:rPr lang="tr-TR" sz="2700" b="1" dirty="0" smtClean="0"/>
            </a:br>
            <a:endParaRPr lang="tr-TR" sz="2700" dirty="0"/>
          </a:p>
        </p:txBody>
      </p:sp>
      <p:sp>
        <p:nvSpPr>
          <p:cNvPr id="3" name="Alt Başlık 2"/>
          <p:cNvSpPr>
            <a:spLocks noGrp="1"/>
          </p:cNvSpPr>
          <p:nvPr>
            <p:ph type="subTitle" idx="1"/>
          </p:nvPr>
        </p:nvSpPr>
        <p:spPr>
          <a:xfrm>
            <a:off x="4253346" y="1191491"/>
            <a:ext cx="7453746" cy="4668982"/>
          </a:xfrm>
        </p:spPr>
        <p:txBody>
          <a:bodyPr>
            <a:noAutofit/>
          </a:bodyPr>
          <a:lstStyle/>
          <a:p>
            <a:r>
              <a:rPr lang="tr-TR" sz="2400" dirty="0" smtClean="0">
                <a:solidFill>
                  <a:schemeClr val="tx1"/>
                </a:solidFill>
              </a:rPr>
              <a:t>Yüce Rabbimiz Kur’an’da: </a:t>
            </a:r>
            <a:r>
              <a:rPr lang="tr-TR" sz="2400" dirty="0" smtClean="0"/>
              <a:t>«</a:t>
            </a:r>
            <a:r>
              <a:rPr lang="tr-TR" sz="2400" b="1" i="1" dirty="0" smtClean="0">
                <a:solidFill>
                  <a:srgbClr val="FF0000"/>
                </a:solidFill>
              </a:rPr>
              <a:t>Annelerin giyeceği, yiyeceği örfe uygun olarak babaya aittir.</a:t>
            </a:r>
            <a:r>
              <a:rPr lang="tr-TR" sz="2400" dirty="0" smtClean="0"/>
              <a:t> </a:t>
            </a:r>
            <a:r>
              <a:rPr lang="tr-TR" sz="2400" dirty="0" smtClean="0">
                <a:solidFill>
                  <a:schemeClr val="tx1"/>
                </a:solidFill>
              </a:rPr>
              <a:t>(Bakara 2/233) buyurarak ailenin ihtiyacını karşılama görevini erkeğe vermiştir. Bu ayet buna delildir. </a:t>
            </a:r>
          </a:p>
          <a:p>
            <a:r>
              <a:rPr lang="tr-TR" sz="2400" dirty="0" smtClean="0">
                <a:solidFill>
                  <a:schemeClr val="tx1"/>
                </a:solidFill>
              </a:rPr>
              <a:t>Aile fertlerini yeme, içme, giyinme, barınma, ısınma, eğitim ve sağlık gibi her türlü ihtiyaçlarını karşılamak için çalışmak, dinen farz bir görev ve ibadettir. </a:t>
            </a:r>
          </a:p>
          <a:p>
            <a:r>
              <a:rPr lang="tr-TR" sz="2400" b="1" dirty="0" smtClean="0">
                <a:solidFill>
                  <a:schemeClr val="tx1"/>
                </a:solidFill>
              </a:rPr>
              <a:t>3-Aile fertlerini dünyevi ve uhrevi zararlardan korumak</a:t>
            </a:r>
            <a:r>
              <a:rPr lang="tr-TR" sz="2400" dirty="0" smtClean="0">
                <a:solidFill>
                  <a:schemeClr val="tx1"/>
                </a:solidFill>
              </a:rPr>
              <a:t>. </a:t>
            </a:r>
          </a:p>
          <a:p>
            <a:r>
              <a:rPr lang="tr-TR" sz="2400" dirty="0" smtClean="0"/>
              <a:t>«</a:t>
            </a:r>
            <a:r>
              <a:rPr lang="tr-TR" sz="2400" b="1" u="sng" dirty="0" smtClean="0">
                <a:solidFill>
                  <a:srgbClr val="FF0000"/>
                </a:solidFill>
              </a:rPr>
              <a:t>Ey müminler! Kendinizi ve ailenizi yakıtı insanlar ve taşlar olan ateşten koruyun</a:t>
            </a:r>
            <a:r>
              <a:rPr lang="tr-TR" sz="2400" dirty="0" smtClean="0"/>
              <a:t>» </a:t>
            </a:r>
            <a:r>
              <a:rPr lang="tr-TR" sz="2400" dirty="0" smtClean="0">
                <a:solidFill>
                  <a:schemeClr val="tx1"/>
                </a:solidFill>
              </a:rPr>
              <a:t>ayeti ailede erkeğin hem kendini, eşini ve diğer fertlerini dünya ve ahirette göreceği zarara karşı koruması istenmiştir. </a:t>
            </a:r>
            <a:endParaRPr lang="tr-TR" sz="2400" dirty="0">
              <a:solidFill>
                <a:schemeClr val="tx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43892"/>
            <a:ext cx="3241964" cy="42533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3960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90254" y="748145"/>
            <a:ext cx="8783781" cy="817419"/>
          </a:xfrm>
        </p:spPr>
        <p:txBody>
          <a:bodyPr>
            <a:normAutofit fontScale="90000"/>
          </a:bodyPr>
          <a:lstStyle/>
          <a:p>
            <a:r>
              <a:rPr lang="tr-TR" sz="2400" b="1" dirty="0" smtClean="0">
                <a:solidFill>
                  <a:schemeClr val="tx1"/>
                </a:solidFill>
              </a:rPr>
              <a:t>4-Aile Fertlerini İbadete Teşvik Etmek</a:t>
            </a:r>
            <a:br>
              <a:rPr lang="tr-TR" sz="2400" b="1" dirty="0" smtClean="0">
                <a:solidFill>
                  <a:schemeClr val="tx1"/>
                </a:solidFill>
              </a:rPr>
            </a:br>
            <a:endParaRPr lang="tr-TR" sz="2400" b="1" dirty="0">
              <a:solidFill>
                <a:schemeClr val="tx1"/>
              </a:solidFill>
            </a:endParaRPr>
          </a:p>
        </p:txBody>
      </p:sp>
      <p:sp>
        <p:nvSpPr>
          <p:cNvPr id="3" name="Alt Başlık 2"/>
          <p:cNvSpPr>
            <a:spLocks noGrp="1"/>
          </p:cNvSpPr>
          <p:nvPr>
            <p:ph type="subTitle" idx="1"/>
          </p:nvPr>
        </p:nvSpPr>
        <p:spPr>
          <a:xfrm>
            <a:off x="1551708" y="1246909"/>
            <a:ext cx="9116291" cy="4010891"/>
          </a:xfrm>
        </p:spPr>
        <p:txBody>
          <a:bodyPr>
            <a:noAutofit/>
          </a:bodyPr>
          <a:lstStyle/>
          <a:p>
            <a:r>
              <a:rPr lang="tr-TR" sz="2400" dirty="0" smtClean="0">
                <a:solidFill>
                  <a:schemeClr val="tx1"/>
                </a:solidFill>
              </a:rPr>
              <a:t>Kur’an-ı Kerim «</a:t>
            </a:r>
            <a:r>
              <a:rPr lang="tr-TR" sz="2400" b="1" i="1" dirty="0" smtClean="0">
                <a:solidFill>
                  <a:srgbClr val="FF0000"/>
                </a:solidFill>
              </a:rPr>
              <a:t>Ailene namazı emret, kendin de ona sabırla devam et</a:t>
            </a:r>
            <a:r>
              <a:rPr lang="tr-TR" sz="2400" dirty="0" smtClean="0"/>
              <a:t>» (Taha, </a:t>
            </a:r>
            <a:r>
              <a:rPr lang="tr-TR" sz="2400" dirty="0" smtClean="0">
                <a:solidFill>
                  <a:schemeClr val="tx1"/>
                </a:solidFill>
              </a:rPr>
              <a:t>20/132) buyurarak aile reisi namazını bizzat kendisi kılarak örnek olacak ve aynı zamanda eşi ve çocuklarının namaz kılmalarını teşvik edecektir. </a:t>
            </a:r>
          </a:p>
          <a:p>
            <a:r>
              <a:rPr lang="tr-TR" sz="2400" b="1" i="1" dirty="0" smtClean="0">
                <a:solidFill>
                  <a:schemeClr val="tx1"/>
                </a:solidFill>
              </a:rPr>
              <a:t>5-Eşi ile iyi geçinmek ve ona karşı mütevazi davranmak</a:t>
            </a:r>
          </a:p>
          <a:p>
            <a:r>
              <a:rPr lang="tr-TR" sz="2400" dirty="0" smtClean="0">
                <a:solidFill>
                  <a:schemeClr val="tx1"/>
                </a:solidFill>
              </a:rPr>
              <a:t>«</a:t>
            </a:r>
            <a:r>
              <a:rPr lang="tr-TR" sz="2400" b="1" i="1" dirty="0" smtClean="0">
                <a:solidFill>
                  <a:srgbClr val="FF0000"/>
                </a:solidFill>
              </a:rPr>
              <a:t>Onlarla iyi geçinin. Eğer onlardan hoşlanmadıysanız, olabilir ki bir şeyden hoşlanmazsınız da Allah onda </a:t>
            </a:r>
            <a:r>
              <a:rPr lang="tr-TR" sz="2400" b="1" i="1" dirty="0" err="1" smtClean="0">
                <a:solidFill>
                  <a:srgbClr val="FF0000"/>
                </a:solidFill>
              </a:rPr>
              <a:t>pekçok</a:t>
            </a:r>
            <a:r>
              <a:rPr lang="tr-TR" sz="2400" b="1" i="1" dirty="0" smtClean="0">
                <a:solidFill>
                  <a:srgbClr val="FF0000"/>
                </a:solidFill>
              </a:rPr>
              <a:t> hayır yaratmış olur. </a:t>
            </a:r>
            <a:r>
              <a:rPr lang="tr-TR" sz="2400" dirty="0" smtClean="0">
                <a:solidFill>
                  <a:schemeClr val="tx1"/>
                </a:solidFill>
              </a:rPr>
              <a:t>(Nisa, 4/19)</a:t>
            </a:r>
          </a:p>
          <a:p>
            <a:r>
              <a:rPr lang="tr-TR" sz="2400" dirty="0" smtClean="0">
                <a:solidFill>
                  <a:schemeClr val="tx1"/>
                </a:solidFill>
              </a:rPr>
              <a:t>Bu ayet eşlerle iyi geçinilmesini ifade eder. Hatta eşlerden hoşlanılmasa bile yine iyi geçinilmesi istenmektedir. Erkeğin eşine karşı, kaba ve kırıcı değil; şefkatli, merhametli, güler yüzlü ve alçak gönüllü olması gerekir. </a:t>
            </a:r>
            <a:endParaRPr lang="tr-TR" sz="2400" dirty="0">
              <a:solidFill>
                <a:schemeClr val="tx1"/>
              </a:solidFill>
            </a:endParaRPr>
          </a:p>
        </p:txBody>
      </p:sp>
    </p:spTree>
    <p:extLst>
      <p:ext uri="{BB962C8B-B14F-4D97-AF65-F5344CB8AC3E}">
        <p14:creationId xmlns:p14="http://schemas.microsoft.com/office/powerpoint/2010/main" val="4052357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13164" y="872836"/>
            <a:ext cx="9130145" cy="1205347"/>
          </a:xfrm>
        </p:spPr>
        <p:txBody>
          <a:bodyPr>
            <a:normAutofit/>
          </a:bodyPr>
          <a:lstStyle/>
          <a:p>
            <a:r>
              <a:rPr lang="tr-TR" sz="2400" b="1" dirty="0"/>
              <a:t>6-Ev halkına selam vermek</a:t>
            </a:r>
            <a:br>
              <a:rPr lang="tr-TR" sz="2400" b="1" dirty="0"/>
            </a:br>
            <a:endParaRPr lang="tr-TR" sz="2400" b="1" dirty="0"/>
          </a:p>
        </p:txBody>
      </p:sp>
      <p:sp>
        <p:nvSpPr>
          <p:cNvPr id="3" name="Alt Başlık 2"/>
          <p:cNvSpPr>
            <a:spLocks noGrp="1"/>
          </p:cNvSpPr>
          <p:nvPr>
            <p:ph type="subTitle" idx="1"/>
          </p:nvPr>
        </p:nvSpPr>
        <p:spPr>
          <a:xfrm>
            <a:off x="1413164" y="1787236"/>
            <a:ext cx="9254836" cy="3726059"/>
          </a:xfrm>
        </p:spPr>
        <p:txBody>
          <a:bodyPr>
            <a:noAutofit/>
          </a:bodyPr>
          <a:lstStyle/>
          <a:p>
            <a:r>
              <a:rPr lang="tr-TR" sz="2000" dirty="0" smtClean="0"/>
              <a:t>«</a:t>
            </a:r>
            <a:r>
              <a:rPr lang="tr-TR" sz="2000" b="1" i="1" dirty="0" smtClean="0">
                <a:solidFill>
                  <a:srgbClr val="FF0000"/>
                </a:solidFill>
              </a:rPr>
              <a:t>Evlere girdiğiniz zaman birbirinize Allah katından mübarek ve hoş bir esenlik dileği olarak onlara selam verin.» </a:t>
            </a:r>
            <a:r>
              <a:rPr lang="tr-TR" sz="2000" dirty="0" smtClean="0"/>
              <a:t>(</a:t>
            </a:r>
            <a:r>
              <a:rPr lang="tr-TR" sz="2000" dirty="0" smtClean="0">
                <a:solidFill>
                  <a:schemeClr val="tx1"/>
                </a:solidFill>
              </a:rPr>
              <a:t>Nur, 24/61) Aile fertlerinin eve girdiklerinde birbirlerine selam vermelerini emretmektedir. </a:t>
            </a:r>
          </a:p>
          <a:p>
            <a:r>
              <a:rPr lang="tr-TR" sz="2400" b="1" dirty="0" smtClean="0">
                <a:solidFill>
                  <a:schemeClr val="tx1"/>
                </a:solidFill>
              </a:rPr>
              <a:t>7-Ev halkına güzel söz söylemek</a:t>
            </a:r>
          </a:p>
          <a:p>
            <a:r>
              <a:rPr lang="tr-TR" sz="2000" dirty="0" smtClean="0">
                <a:solidFill>
                  <a:schemeClr val="tx1"/>
                </a:solidFill>
              </a:rPr>
              <a:t>Güzel sözden maksat yalan, aldatma, kırıcı olmayan yapıcı, doğru ve gönül alıcı söz söylemektir. Bu konuda Kur’an-ı Kerim: «</a:t>
            </a:r>
            <a:r>
              <a:rPr lang="tr-TR" sz="2000" b="1" dirty="0" smtClean="0">
                <a:solidFill>
                  <a:srgbClr val="FF0000"/>
                </a:solidFill>
              </a:rPr>
              <a:t>Allah zulme uğrayanın dile getirmesi dışında çirkin sözün açıktan söylenmesini sevmez. </a:t>
            </a:r>
            <a:r>
              <a:rPr lang="tr-TR" sz="2000" dirty="0" smtClean="0">
                <a:solidFill>
                  <a:schemeClr val="tx1"/>
                </a:solidFill>
              </a:rPr>
              <a:t>(Nisa, 4/148) buyurur.</a:t>
            </a:r>
          </a:p>
          <a:p>
            <a:r>
              <a:rPr lang="tr-TR" sz="2400" b="1" dirty="0" smtClean="0">
                <a:solidFill>
                  <a:schemeClr val="tx1"/>
                </a:solidFill>
              </a:rPr>
              <a:t>8-Sorunları büyütmemek ve dargın durmamak </a:t>
            </a:r>
          </a:p>
          <a:p>
            <a:r>
              <a:rPr lang="tr-TR" sz="2000" dirty="0" smtClean="0">
                <a:solidFill>
                  <a:schemeClr val="tx1"/>
                </a:solidFill>
              </a:rPr>
              <a:t>Aile fertleri arasında zaman zaman birtakım sorunlar ve tartışmalar çıkabilir. Buna olağan karşılayıp büyütmemek gerekir. Peygamberimiz bu konuda «</a:t>
            </a:r>
            <a:r>
              <a:rPr lang="tr-TR" sz="2000" b="1" i="1" dirty="0" smtClean="0">
                <a:solidFill>
                  <a:srgbClr val="FF0000"/>
                </a:solidFill>
              </a:rPr>
              <a:t>Müslümanın mümin kardeşiyle üç günden fazla dargın durması helal olmaz</a:t>
            </a:r>
            <a:r>
              <a:rPr lang="tr-TR" sz="2000" dirty="0" smtClean="0">
                <a:solidFill>
                  <a:schemeClr val="tx1"/>
                </a:solidFill>
              </a:rPr>
              <a:t>» (</a:t>
            </a:r>
            <a:r>
              <a:rPr lang="tr-TR" sz="2000" dirty="0" err="1" smtClean="0">
                <a:solidFill>
                  <a:schemeClr val="tx1"/>
                </a:solidFill>
              </a:rPr>
              <a:t>Tirmizi</a:t>
            </a:r>
            <a:r>
              <a:rPr lang="tr-TR" sz="2000" dirty="0" smtClean="0">
                <a:solidFill>
                  <a:schemeClr val="tx1"/>
                </a:solidFill>
              </a:rPr>
              <a:t>, </a:t>
            </a:r>
            <a:r>
              <a:rPr lang="tr-TR" sz="2000" dirty="0" err="1" smtClean="0">
                <a:solidFill>
                  <a:schemeClr val="tx1"/>
                </a:solidFill>
              </a:rPr>
              <a:t>Birr</a:t>
            </a:r>
            <a:r>
              <a:rPr lang="tr-TR" sz="2000" dirty="0" smtClean="0">
                <a:solidFill>
                  <a:schemeClr val="tx1"/>
                </a:solidFill>
              </a:rPr>
              <a:t>, III, 329) buyurur.  </a:t>
            </a:r>
            <a:endParaRPr lang="tr-TR" sz="2000" dirty="0">
              <a:solidFill>
                <a:schemeClr val="tx1"/>
              </a:solidFill>
            </a:endParaRPr>
          </a:p>
        </p:txBody>
      </p:sp>
    </p:spTree>
    <p:extLst>
      <p:ext uri="{BB962C8B-B14F-4D97-AF65-F5344CB8AC3E}">
        <p14:creationId xmlns:p14="http://schemas.microsoft.com/office/powerpoint/2010/main" val="4233874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900401"/>
          </a:xfrm>
        </p:spPr>
        <p:txBody>
          <a:bodyPr>
            <a:normAutofit/>
          </a:bodyPr>
          <a:lstStyle/>
          <a:p>
            <a:r>
              <a:rPr lang="tr-TR" sz="2400" b="1" dirty="0"/>
              <a:t>9-İstişare etmek.</a:t>
            </a:r>
            <a:br>
              <a:rPr lang="tr-TR" sz="2400" b="1" dirty="0"/>
            </a:br>
            <a:endParaRPr lang="tr-TR" sz="2400" b="1" dirty="0"/>
          </a:p>
        </p:txBody>
      </p:sp>
      <p:sp>
        <p:nvSpPr>
          <p:cNvPr id="3" name="Alt Başlık 2"/>
          <p:cNvSpPr>
            <a:spLocks noGrp="1"/>
          </p:cNvSpPr>
          <p:nvPr>
            <p:ph type="subTitle" idx="1"/>
          </p:nvPr>
        </p:nvSpPr>
        <p:spPr>
          <a:xfrm>
            <a:off x="1524000" y="1814945"/>
            <a:ext cx="8894618" cy="4250086"/>
          </a:xfrm>
        </p:spPr>
        <p:txBody>
          <a:bodyPr>
            <a:normAutofit/>
          </a:bodyPr>
          <a:lstStyle/>
          <a:p>
            <a:r>
              <a:rPr lang="tr-TR" dirty="0" smtClean="0">
                <a:solidFill>
                  <a:schemeClr val="tx1"/>
                </a:solidFill>
              </a:rPr>
              <a:t>İşlerin danışılarak, karara bağlandıktan sonra yapılması fertleri hata yapmaktan uzak tutar. Kur’an-ı Kerim’de «</a:t>
            </a:r>
            <a:r>
              <a:rPr lang="tr-TR" b="1" i="1" dirty="0" smtClean="0">
                <a:solidFill>
                  <a:srgbClr val="FF0000"/>
                </a:solidFill>
              </a:rPr>
              <a:t>Ey peygamber, iş konusunda müminlerle istişare et</a:t>
            </a:r>
            <a:r>
              <a:rPr lang="tr-TR" dirty="0" smtClean="0">
                <a:solidFill>
                  <a:schemeClr val="tx1"/>
                </a:solidFill>
              </a:rPr>
              <a:t>» (Al-i İmran, 3/159) ayeti kerimesi açıkça bunu anlatır. Buna benzer birçok ayet vardır. </a:t>
            </a:r>
          </a:p>
          <a:p>
            <a:r>
              <a:rPr lang="tr-TR" sz="2400" b="1" dirty="0" smtClean="0">
                <a:solidFill>
                  <a:schemeClr val="tx1"/>
                </a:solidFill>
              </a:rPr>
              <a:t>10-Kusurları affetmek:</a:t>
            </a:r>
          </a:p>
          <a:p>
            <a:r>
              <a:rPr lang="tr-TR" dirty="0" smtClean="0">
                <a:solidFill>
                  <a:schemeClr val="tx1"/>
                </a:solidFill>
              </a:rPr>
              <a:t>İnsanoğlu istemese de kusur işleyebilir. Kusurları affetmek olgunluğun ve yüce gönüllülüğün göstergesidir. Müminlerin niteliklerinden biri onların «</a:t>
            </a:r>
            <a:r>
              <a:rPr lang="tr-TR" b="1" i="1" dirty="0" smtClean="0">
                <a:solidFill>
                  <a:srgbClr val="FF0000"/>
                </a:solidFill>
              </a:rPr>
              <a:t>Öfkelerini yenenler ve insanları affedenler </a:t>
            </a:r>
            <a:r>
              <a:rPr lang="tr-TR" dirty="0" smtClean="0">
                <a:solidFill>
                  <a:schemeClr val="tx1"/>
                </a:solidFill>
              </a:rPr>
              <a:t>(Al-i İmran, 4/134) olmalarıdır. </a:t>
            </a:r>
          </a:p>
          <a:p>
            <a:r>
              <a:rPr lang="tr-TR" sz="2400" b="1" dirty="0" smtClean="0">
                <a:solidFill>
                  <a:schemeClr val="tx1"/>
                </a:solidFill>
              </a:rPr>
              <a:t>11-Eşini kötülememek ve şiddet uygulamamak </a:t>
            </a:r>
          </a:p>
          <a:p>
            <a:r>
              <a:rPr lang="tr-TR" dirty="0" smtClean="0">
                <a:solidFill>
                  <a:schemeClr val="tx1"/>
                </a:solidFill>
              </a:rPr>
              <a:t>Evlilik kurumunun sağlıklı ve mutlu olarak devam etmesi için eşlerin birbirlerini kötülememeleri ve şiddet uygulamamaları önemli bir husustur. Peygamberimiz bu hususta: «</a:t>
            </a:r>
            <a:r>
              <a:rPr lang="tr-TR" b="1" i="1" dirty="0" smtClean="0">
                <a:solidFill>
                  <a:srgbClr val="FF0000"/>
                </a:solidFill>
              </a:rPr>
              <a:t>Müminlerin iman bakımından en mükemmel olanları ahlakı en güzel olanlardır. Sizin hayırlınız eşlerine en iyi </a:t>
            </a:r>
            <a:r>
              <a:rPr lang="tr-TR" b="1" i="1" dirty="0" err="1" smtClean="0">
                <a:solidFill>
                  <a:srgbClr val="FF0000"/>
                </a:solidFill>
              </a:rPr>
              <a:t>davranınızdır</a:t>
            </a:r>
            <a:r>
              <a:rPr lang="tr-TR" b="1" i="1" dirty="0" smtClean="0">
                <a:solidFill>
                  <a:srgbClr val="FF0000"/>
                </a:solidFill>
              </a:rPr>
              <a:t>.</a:t>
            </a:r>
            <a:r>
              <a:rPr lang="tr-TR" dirty="0" smtClean="0">
                <a:solidFill>
                  <a:schemeClr val="tx1"/>
                </a:solidFill>
              </a:rPr>
              <a:t>» (Buhari, Edep, 112)</a:t>
            </a:r>
            <a:endParaRPr lang="tr-TR" dirty="0">
              <a:solidFill>
                <a:schemeClr val="tx1"/>
              </a:solidFill>
            </a:endParaRPr>
          </a:p>
        </p:txBody>
      </p:sp>
    </p:spTree>
    <p:extLst>
      <p:ext uri="{BB962C8B-B14F-4D97-AF65-F5344CB8AC3E}">
        <p14:creationId xmlns:p14="http://schemas.microsoft.com/office/powerpoint/2010/main" val="786297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8783782" cy="858837"/>
          </a:xfrm>
        </p:spPr>
        <p:txBody>
          <a:bodyPr>
            <a:normAutofit fontScale="90000"/>
          </a:bodyPr>
          <a:lstStyle/>
          <a:p>
            <a:r>
              <a:rPr lang="tr-TR" sz="4000" b="1" dirty="0" smtClean="0"/>
              <a:t>KADININ GÖREV VE SORUMLULUKLARI </a:t>
            </a:r>
            <a:endParaRPr lang="tr-TR" sz="4000" b="1" dirty="0"/>
          </a:p>
        </p:txBody>
      </p:sp>
      <p:sp>
        <p:nvSpPr>
          <p:cNvPr id="3" name="Alt Başlık 2"/>
          <p:cNvSpPr>
            <a:spLocks noGrp="1"/>
          </p:cNvSpPr>
          <p:nvPr>
            <p:ph type="subTitle" idx="1"/>
          </p:nvPr>
        </p:nvSpPr>
        <p:spPr>
          <a:xfrm>
            <a:off x="1662545" y="2105890"/>
            <a:ext cx="9379526" cy="4488873"/>
          </a:xfrm>
        </p:spPr>
        <p:txBody>
          <a:bodyPr>
            <a:normAutofit/>
          </a:bodyPr>
          <a:lstStyle/>
          <a:p>
            <a:r>
              <a:rPr lang="tr-TR" sz="2400" b="1" dirty="0" smtClean="0"/>
              <a:t>1-Eşine iyi davranması, sevgi, saygı ve anlayışlı davranması.</a:t>
            </a:r>
          </a:p>
          <a:p>
            <a:r>
              <a:rPr lang="tr-TR" dirty="0" smtClean="0">
                <a:solidFill>
                  <a:schemeClr val="tx1"/>
                </a:solidFill>
              </a:rPr>
              <a:t>Karşılıklı olarak eşlerin sevgi, saygı ve anlayışlı olması esastır. Kur’an-ı Kerim</a:t>
            </a:r>
            <a:r>
              <a:rPr lang="tr-TR" dirty="0" smtClean="0"/>
              <a:t>: «</a:t>
            </a:r>
            <a:r>
              <a:rPr lang="tr-TR" b="1" i="1" dirty="0" smtClean="0">
                <a:solidFill>
                  <a:srgbClr val="FF0000"/>
                </a:solidFill>
              </a:rPr>
              <a:t>Saliha hanımlar iyi davrananlardır. Allah’ın kendilerini koruması sayesinde onlar da </a:t>
            </a:r>
            <a:r>
              <a:rPr lang="tr-TR" b="1" i="1" dirty="0" err="1" smtClean="0">
                <a:solidFill>
                  <a:srgbClr val="FF0000"/>
                </a:solidFill>
              </a:rPr>
              <a:t>gaybı</a:t>
            </a:r>
            <a:r>
              <a:rPr lang="tr-TR" b="1" i="1" dirty="0" smtClean="0">
                <a:solidFill>
                  <a:srgbClr val="FF0000"/>
                </a:solidFill>
              </a:rPr>
              <a:t> (eşinin, malını, mülkünü, haklarını, namusunu) koruyanlardır. </a:t>
            </a:r>
          </a:p>
          <a:p>
            <a:r>
              <a:rPr lang="tr-TR" sz="2400" b="1" dirty="0" smtClean="0"/>
              <a:t>2-Güleryüzlü olması.</a:t>
            </a:r>
          </a:p>
          <a:p>
            <a:r>
              <a:rPr lang="tr-TR" dirty="0" smtClean="0">
                <a:solidFill>
                  <a:schemeClr val="tx1"/>
                </a:solidFill>
              </a:rPr>
              <a:t>Hoşgörülü ve güler yüzlü olmak, insanın temel görevidir. Hz. </a:t>
            </a:r>
            <a:r>
              <a:rPr lang="tr-TR" dirty="0" err="1" smtClean="0">
                <a:solidFill>
                  <a:schemeClr val="tx1"/>
                </a:solidFill>
              </a:rPr>
              <a:t>Aişe</a:t>
            </a:r>
            <a:r>
              <a:rPr lang="tr-TR" dirty="0" smtClean="0">
                <a:solidFill>
                  <a:schemeClr val="tx1"/>
                </a:solidFill>
              </a:rPr>
              <a:t> validemiz bir gün Allah </a:t>
            </a:r>
            <a:r>
              <a:rPr lang="tr-TR" dirty="0" err="1" smtClean="0">
                <a:solidFill>
                  <a:schemeClr val="tx1"/>
                </a:solidFill>
              </a:rPr>
              <a:t>Rasülüne</a:t>
            </a:r>
            <a:r>
              <a:rPr lang="tr-TR" dirty="0" smtClean="0">
                <a:solidFill>
                  <a:schemeClr val="tx1"/>
                </a:solidFill>
              </a:rPr>
              <a:t> «</a:t>
            </a:r>
            <a:r>
              <a:rPr lang="tr-TR" b="1" i="1" dirty="0" smtClean="0">
                <a:solidFill>
                  <a:srgbClr val="FF0000"/>
                </a:solidFill>
              </a:rPr>
              <a:t>Kadının üzerinde en çok kimin hakkı vardır diye sordum</a:t>
            </a:r>
            <a:r>
              <a:rPr lang="tr-TR" dirty="0" smtClean="0"/>
              <a:t>.» P</a:t>
            </a:r>
            <a:r>
              <a:rPr lang="tr-TR" dirty="0" smtClean="0">
                <a:solidFill>
                  <a:schemeClr val="tx1"/>
                </a:solidFill>
              </a:rPr>
              <a:t>eygamberimiz de </a:t>
            </a:r>
            <a:r>
              <a:rPr lang="tr-TR" dirty="0" smtClean="0"/>
              <a:t>«</a:t>
            </a:r>
            <a:r>
              <a:rPr lang="tr-TR" b="1" i="1" dirty="0" smtClean="0">
                <a:solidFill>
                  <a:srgbClr val="FF0000"/>
                </a:solidFill>
              </a:rPr>
              <a:t>Eşinin hakkı vardır</a:t>
            </a:r>
            <a:r>
              <a:rPr lang="tr-TR" dirty="0" smtClean="0"/>
              <a:t>» (</a:t>
            </a:r>
            <a:r>
              <a:rPr lang="tr-TR" dirty="0" err="1" smtClean="0"/>
              <a:t>Tirmizi</a:t>
            </a:r>
            <a:r>
              <a:rPr lang="tr-TR" dirty="0" smtClean="0"/>
              <a:t>, </a:t>
            </a:r>
            <a:r>
              <a:rPr lang="tr-TR" dirty="0" err="1" smtClean="0"/>
              <a:t>Rada</a:t>
            </a:r>
            <a:r>
              <a:rPr lang="tr-TR" dirty="0" smtClean="0"/>
              <a:t>, 10.III,4163)</a:t>
            </a:r>
          </a:p>
          <a:p>
            <a:r>
              <a:rPr lang="tr-TR" dirty="0" smtClean="0">
                <a:solidFill>
                  <a:schemeClr val="tx1"/>
                </a:solidFill>
              </a:rPr>
              <a:t>Bir başka hadiste</a:t>
            </a:r>
            <a:r>
              <a:rPr lang="tr-TR" dirty="0" smtClean="0"/>
              <a:t>: «</a:t>
            </a:r>
            <a:r>
              <a:rPr lang="tr-TR" b="1" i="1" u="sng" dirty="0" smtClean="0">
                <a:solidFill>
                  <a:srgbClr val="FF0000"/>
                </a:solidFill>
              </a:rPr>
              <a:t>Eşi kendisinden razı olarak ölen mümine kadın cennete girer</a:t>
            </a:r>
            <a:r>
              <a:rPr lang="tr-TR" dirty="0" smtClean="0"/>
              <a:t>» </a:t>
            </a:r>
            <a:r>
              <a:rPr lang="tr-TR" dirty="0" smtClean="0">
                <a:solidFill>
                  <a:schemeClr val="tx1"/>
                </a:solidFill>
              </a:rPr>
              <a:t>buyurmuşlardır. </a:t>
            </a:r>
          </a:p>
        </p:txBody>
      </p:sp>
    </p:spTree>
    <p:extLst>
      <p:ext uri="{BB962C8B-B14F-4D97-AF65-F5344CB8AC3E}">
        <p14:creationId xmlns:p14="http://schemas.microsoft.com/office/powerpoint/2010/main" val="1969808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2600" y="1001339"/>
            <a:ext cx="9144000" cy="1298108"/>
          </a:xfrm>
        </p:spPr>
        <p:txBody>
          <a:bodyPr>
            <a:normAutofit/>
          </a:bodyPr>
          <a:lstStyle/>
          <a:p>
            <a:r>
              <a:rPr lang="tr-TR" sz="3200" b="1" dirty="0"/>
              <a:t>3- Çocuğu varsa ona bakıp yetiştirmek</a:t>
            </a:r>
            <a:br>
              <a:rPr lang="tr-TR" sz="3200" b="1" dirty="0"/>
            </a:br>
            <a:endParaRPr lang="tr-TR" sz="3200" b="1" dirty="0"/>
          </a:p>
        </p:txBody>
      </p:sp>
      <p:sp>
        <p:nvSpPr>
          <p:cNvPr id="3" name="Alt Başlık 2"/>
          <p:cNvSpPr>
            <a:spLocks noGrp="1"/>
          </p:cNvSpPr>
          <p:nvPr>
            <p:ph type="subTitle" idx="1"/>
          </p:nvPr>
        </p:nvSpPr>
        <p:spPr>
          <a:xfrm>
            <a:off x="1752600" y="1925783"/>
            <a:ext cx="9926782" cy="2535382"/>
          </a:xfrm>
        </p:spPr>
        <p:txBody>
          <a:bodyPr>
            <a:noAutofit/>
          </a:bodyPr>
          <a:lstStyle/>
          <a:p>
            <a:r>
              <a:rPr lang="tr-TR" sz="2800" dirty="0" smtClean="0">
                <a:solidFill>
                  <a:schemeClr val="tx1"/>
                </a:solidFill>
              </a:rPr>
              <a:t>Allah’ın emaneti olan evlatların sağlığını korumak, topluma faydalı bir fert olarak yetiştirmek anne ve babanın en büyük görevleri arasındadır. Ancak burada anneye düşen özel görevler vardır. Kur’an-ı Kerim: «</a:t>
            </a:r>
            <a:r>
              <a:rPr lang="tr-TR" sz="2800" b="1" i="1" dirty="0" smtClean="0">
                <a:solidFill>
                  <a:srgbClr val="FF0000"/>
                </a:solidFill>
              </a:rPr>
              <a:t>Emzirmeyi tamamlamak isteyenler için anneler çocuklarını iki tam yıl emzirirler</a:t>
            </a:r>
            <a:r>
              <a:rPr lang="tr-TR" sz="2800" dirty="0" smtClean="0">
                <a:solidFill>
                  <a:schemeClr val="tx1"/>
                </a:solidFill>
              </a:rPr>
              <a:t>» (Bakara, 2/233) buyurarak, </a:t>
            </a:r>
          </a:p>
          <a:p>
            <a:r>
              <a:rPr lang="tr-TR" sz="2800" dirty="0" smtClean="0">
                <a:solidFill>
                  <a:schemeClr val="tx1"/>
                </a:solidFill>
              </a:rPr>
              <a:t>annelerin çocuklarını sadece dünyaya getirmeleri değil emzirmeleri, onların sağlıklı bir şekilde yetişmelerini sağlamaları öncelikle annelerin görevidir. </a:t>
            </a:r>
          </a:p>
        </p:txBody>
      </p:sp>
    </p:spTree>
    <p:extLst>
      <p:ext uri="{BB962C8B-B14F-4D97-AF65-F5344CB8AC3E}">
        <p14:creationId xmlns:p14="http://schemas.microsoft.com/office/powerpoint/2010/main" val="2422672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6" y="624110"/>
            <a:ext cx="8255184" cy="996872"/>
          </a:xfrm>
        </p:spPr>
        <p:txBody>
          <a:bodyPr>
            <a:normAutofit fontScale="90000"/>
          </a:bodyPr>
          <a:lstStyle/>
          <a:p>
            <a:pPr algn="ctr"/>
            <a:r>
              <a:rPr lang="tr-TR" b="1" dirty="0" smtClean="0">
                <a:solidFill>
                  <a:srgbClr val="FF0000"/>
                </a:solidFill>
              </a:rPr>
              <a:t/>
            </a:r>
            <a:br>
              <a:rPr lang="tr-TR" b="1" dirty="0" smtClean="0">
                <a:solidFill>
                  <a:srgbClr val="FF0000"/>
                </a:solidFill>
              </a:rPr>
            </a:br>
            <a:r>
              <a:rPr lang="tr-TR" sz="4900" b="1" dirty="0" smtClean="0">
                <a:solidFill>
                  <a:srgbClr val="FF0000"/>
                </a:solidFill>
              </a:rPr>
              <a:t>EVLİLİK:</a:t>
            </a:r>
            <a:endParaRPr lang="tr-TR" sz="4900" b="1" dirty="0">
              <a:solidFill>
                <a:srgbClr val="FF0000"/>
              </a:solidFill>
            </a:endParaRPr>
          </a:p>
        </p:txBody>
      </p:sp>
      <p:sp>
        <p:nvSpPr>
          <p:cNvPr id="3" name="İçerik Yer Tutucusu 2"/>
          <p:cNvSpPr>
            <a:spLocks noGrp="1"/>
          </p:cNvSpPr>
          <p:nvPr>
            <p:ph idx="1"/>
          </p:nvPr>
        </p:nvSpPr>
        <p:spPr>
          <a:xfrm>
            <a:off x="2369127" y="1905000"/>
            <a:ext cx="9135485" cy="4006222"/>
          </a:xfrm>
        </p:spPr>
        <p:txBody>
          <a:bodyPr>
            <a:noAutofit/>
          </a:bodyPr>
          <a:lstStyle/>
          <a:p>
            <a:pPr algn="just"/>
            <a:r>
              <a:rPr lang="tr-TR" sz="2400" dirty="0" smtClean="0"/>
              <a:t>Karşı </a:t>
            </a:r>
            <a:r>
              <a:rPr lang="tr-TR" sz="2400" dirty="0"/>
              <a:t>cinsten iki kişinin, birlikte yaşamalarına ve karşılıklı yardımlaşmalarına imkan veren ve taraflara karşılıklı hak ve sorumluluklar yükleyen bir sözleşmedir. </a:t>
            </a:r>
          </a:p>
          <a:p>
            <a:pPr algn="just"/>
            <a:r>
              <a:rPr lang="tr-TR" sz="2400" dirty="0"/>
              <a:t>Medeni bir sözleşme olan nikahı Hz. Peygamber tavsiye etmiş ve «</a:t>
            </a:r>
            <a:r>
              <a:rPr lang="tr-TR" sz="2400" b="1" i="1" u="sng" dirty="0">
                <a:solidFill>
                  <a:srgbClr val="FF0000"/>
                </a:solidFill>
              </a:rPr>
              <a:t>Nikah benim sünnetimdir.» </a:t>
            </a:r>
            <a:r>
              <a:rPr lang="tr-TR" sz="2400" dirty="0"/>
              <a:t>buyurmuştur. (</a:t>
            </a:r>
            <a:r>
              <a:rPr lang="tr-TR" sz="2400" dirty="0" err="1"/>
              <a:t>İbn</a:t>
            </a:r>
            <a:r>
              <a:rPr lang="tr-TR" sz="2400" dirty="0"/>
              <a:t>-i </a:t>
            </a:r>
            <a:r>
              <a:rPr lang="tr-TR" sz="2400" dirty="0" err="1"/>
              <a:t>Mace</a:t>
            </a:r>
            <a:r>
              <a:rPr lang="tr-TR" sz="2400" dirty="0"/>
              <a:t>, Nikah 1)</a:t>
            </a:r>
          </a:p>
          <a:p>
            <a:pPr algn="just"/>
            <a:r>
              <a:rPr lang="tr-TR" sz="2400" dirty="0"/>
              <a:t>Evlilik insan neslinin devamını sağlar. </a:t>
            </a:r>
          </a:p>
          <a:p>
            <a:pPr algn="just"/>
            <a:r>
              <a:rPr lang="tr-TR" sz="2400" dirty="0"/>
              <a:t>Dinin izin verdiği ölçüler içinde eşleri birbirlerine helal kılmakta, hısım akrabalığı, nesep, miras, </a:t>
            </a:r>
            <a:r>
              <a:rPr lang="tr-TR" sz="2400" dirty="0" err="1"/>
              <a:t>mehir</a:t>
            </a:r>
            <a:r>
              <a:rPr lang="tr-TR" sz="2400" dirty="0"/>
              <a:t>, nafaka gibi hukuki sonuçları doğurur. </a:t>
            </a:r>
          </a:p>
        </p:txBody>
      </p:sp>
    </p:spTree>
    <p:extLst>
      <p:ext uri="{BB962C8B-B14F-4D97-AF65-F5344CB8AC3E}">
        <p14:creationId xmlns:p14="http://schemas.microsoft.com/office/powerpoint/2010/main" val="1180664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2600" y="1001339"/>
            <a:ext cx="9144000" cy="1298108"/>
          </a:xfrm>
        </p:spPr>
        <p:txBody>
          <a:bodyPr>
            <a:normAutofit/>
          </a:bodyPr>
          <a:lstStyle/>
          <a:p>
            <a:r>
              <a:rPr lang="tr-TR" sz="3600" b="1" dirty="0"/>
              <a:t>4-İsraftan kaçınmak</a:t>
            </a:r>
            <a:br>
              <a:rPr lang="tr-TR" sz="3600" b="1" dirty="0"/>
            </a:br>
            <a:endParaRPr lang="tr-TR" sz="3600" b="1" dirty="0"/>
          </a:p>
        </p:txBody>
      </p:sp>
      <p:sp>
        <p:nvSpPr>
          <p:cNvPr id="3" name="Alt Başlık 2"/>
          <p:cNvSpPr>
            <a:spLocks noGrp="1"/>
          </p:cNvSpPr>
          <p:nvPr>
            <p:ph type="subTitle" idx="1"/>
          </p:nvPr>
        </p:nvSpPr>
        <p:spPr>
          <a:xfrm>
            <a:off x="1551709" y="1731818"/>
            <a:ext cx="9116290" cy="4319359"/>
          </a:xfrm>
        </p:spPr>
        <p:txBody>
          <a:bodyPr>
            <a:noAutofit/>
          </a:bodyPr>
          <a:lstStyle/>
          <a:p>
            <a:r>
              <a:rPr lang="tr-TR" sz="2400" b="1" dirty="0" smtClean="0">
                <a:solidFill>
                  <a:srgbClr val="FF0000"/>
                </a:solidFill>
              </a:rPr>
              <a:t>İSRAF: </a:t>
            </a:r>
            <a:r>
              <a:rPr lang="tr-TR" sz="2400" dirty="0" smtClean="0">
                <a:solidFill>
                  <a:schemeClr val="tx1"/>
                </a:solidFill>
              </a:rPr>
              <a:t>Ekonomik değerleri yerli yerinde harcamamak, ziyan etmek, faydasız yere harcamamak, gerektiğinden çok harcamak, ölçüsüz harcamak olduğu gibi Allah’ın uygun görmediği şekilde harcamak, haram olan yerlerde harcamak anlamlarına da gelir. </a:t>
            </a:r>
            <a:r>
              <a:rPr lang="tr-TR" sz="2400" i="1" dirty="0" smtClean="0">
                <a:solidFill>
                  <a:srgbClr val="FF0000"/>
                </a:solidFill>
              </a:rPr>
              <a:t>Örneğin</a:t>
            </a:r>
            <a:r>
              <a:rPr lang="tr-TR" sz="2400" dirty="0" smtClean="0">
                <a:solidFill>
                  <a:schemeClr val="tx1"/>
                </a:solidFill>
              </a:rPr>
              <a:t>, kişinin parasını, malını ve mülkünü kumar, içki, fuhuş gibi haram olan yerlere harcamaları israf olduğu gibi, ekmek, yemek, sebze ve meyvelerin çöpe atılması, giyilebilen eskimemiş elbiselerin, ev eşyasının atılması, suyun boş yere akıtılması, gereksiz yere elektrik sarfiyatı da israftır. </a:t>
            </a:r>
          </a:p>
          <a:p>
            <a:r>
              <a:rPr lang="tr-TR" sz="2400" dirty="0" smtClean="0">
                <a:solidFill>
                  <a:schemeClr val="tx1"/>
                </a:solidFill>
              </a:rPr>
              <a:t>«</a:t>
            </a:r>
            <a:r>
              <a:rPr lang="tr-TR" sz="2400" b="1" i="1" dirty="0" smtClean="0">
                <a:solidFill>
                  <a:srgbClr val="FF0000"/>
                </a:solidFill>
              </a:rPr>
              <a:t>Akrabaya, yoksula ve yolda kalmış yolcuya haklarını ver, fakat saçıp savurma, çünkü saçıp savuranlar şeytanın kardeşleridir. Şeytan ise Rabbine karşı çok nankörlük etmiştir. </a:t>
            </a:r>
            <a:r>
              <a:rPr lang="tr-TR" sz="2400" dirty="0" smtClean="0">
                <a:solidFill>
                  <a:schemeClr val="tx1"/>
                </a:solidFill>
              </a:rPr>
              <a:t>(</a:t>
            </a:r>
            <a:r>
              <a:rPr lang="tr-TR" sz="2400" dirty="0" err="1" smtClean="0">
                <a:solidFill>
                  <a:schemeClr val="tx1"/>
                </a:solidFill>
              </a:rPr>
              <a:t>İsra</a:t>
            </a:r>
            <a:r>
              <a:rPr lang="tr-TR" sz="2400" dirty="0" smtClean="0">
                <a:solidFill>
                  <a:schemeClr val="tx1"/>
                </a:solidFill>
              </a:rPr>
              <a:t>, 17/26-27) ayeti israfı şeytanın kardeşliğiyle eş tutmuştur. </a:t>
            </a:r>
          </a:p>
        </p:txBody>
      </p:sp>
    </p:spTree>
    <p:extLst>
      <p:ext uri="{BB962C8B-B14F-4D97-AF65-F5344CB8AC3E}">
        <p14:creationId xmlns:p14="http://schemas.microsoft.com/office/powerpoint/2010/main" val="362848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001339"/>
            <a:ext cx="9372600" cy="1298108"/>
          </a:xfrm>
        </p:spPr>
        <p:txBody>
          <a:bodyPr>
            <a:normAutofit/>
          </a:bodyPr>
          <a:lstStyle/>
          <a:p>
            <a:r>
              <a:rPr lang="tr-TR" sz="3200" b="1" dirty="0" smtClean="0"/>
              <a:t>5-Eşini Kötülememek Ve Dargın Durmamak. </a:t>
            </a:r>
            <a:br>
              <a:rPr lang="tr-TR" sz="3200" b="1" dirty="0" smtClean="0"/>
            </a:br>
            <a:endParaRPr lang="tr-TR" sz="3200" b="1" dirty="0"/>
          </a:p>
        </p:txBody>
      </p:sp>
      <p:sp>
        <p:nvSpPr>
          <p:cNvPr id="3" name="Alt Başlık 2"/>
          <p:cNvSpPr>
            <a:spLocks noGrp="1"/>
          </p:cNvSpPr>
          <p:nvPr>
            <p:ph type="subTitle" idx="1"/>
          </p:nvPr>
        </p:nvSpPr>
        <p:spPr>
          <a:xfrm>
            <a:off x="1524000" y="1856509"/>
            <a:ext cx="9712036" cy="4194667"/>
          </a:xfrm>
        </p:spPr>
        <p:txBody>
          <a:bodyPr>
            <a:normAutofit/>
          </a:bodyPr>
          <a:lstStyle/>
          <a:p>
            <a:r>
              <a:rPr lang="tr-TR" sz="2400" dirty="0" smtClean="0">
                <a:solidFill>
                  <a:schemeClr val="tx1"/>
                </a:solidFill>
              </a:rPr>
              <a:t>Erkeğin görevleri arasında anlattığımız bu husus kadınlar için de geçerlidir. </a:t>
            </a:r>
            <a:endParaRPr lang="tr-TR" sz="3600" b="1" dirty="0" smtClean="0">
              <a:solidFill>
                <a:srgbClr val="FF0000"/>
              </a:solidFill>
            </a:endParaRPr>
          </a:p>
          <a:p>
            <a:r>
              <a:rPr lang="tr-TR" sz="3600" b="1" dirty="0" smtClean="0">
                <a:solidFill>
                  <a:srgbClr val="FF0000"/>
                </a:solidFill>
              </a:rPr>
              <a:t>SONUÇ OLARAK </a:t>
            </a:r>
          </a:p>
          <a:p>
            <a:r>
              <a:rPr lang="tr-TR" sz="2400" dirty="0" smtClean="0">
                <a:solidFill>
                  <a:schemeClr val="tx1"/>
                </a:solidFill>
              </a:rPr>
              <a:t>Her şey insan için, onun mutlu ve huzurlu olması içindir. İnsanın en mutlu, huzurlu ve güvende olduğu yer evidir, ailesidir. Eşi, annesi, babası ve çocuklarının yanıdır. </a:t>
            </a:r>
          </a:p>
          <a:p>
            <a:r>
              <a:rPr lang="tr-TR" sz="2400" dirty="0" smtClean="0">
                <a:solidFill>
                  <a:schemeClr val="tx1"/>
                </a:solidFill>
              </a:rPr>
              <a:t>Bu sebeple İslam Dini, aile hayatına çok büyük önem vermiştir. Her şeyden önce ailenin sağlam kurulması, iyi korunması ve yıkılmaması için gereken önemin gösterilmesi gerekir. </a:t>
            </a:r>
          </a:p>
        </p:txBody>
      </p:sp>
    </p:spTree>
    <p:extLst>
      <p:ext uri="{BB962C8B-B14F-4D97-AF65-F5344CB8AC3E}">
        <p14:creationId xmlns:p14="http://schemas.microsoft.com/office/powerpoint/2010/main" val="3668441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01091" y="1066800"/>
            <a:ext cx="9703521" cy="838200"/>
          </a:xfrm>
        </p:spPr>
        <p:txBody>
          <a:bodyPr>
            <a:noAutofit/>
          </a:bodyPr>
          <a:lstStyle/>
          <a:p>
            <a:r>
              <a:rPr lang="tr-TR" sz="4000" b="1" i="1" dirty="0" smtClean="0">
                <a:latin typeface="Arial" panose="020B0604020202020204" pitchFamily="34" charset="0"/>
                <a:cs typeface="Arial" panose="020B0604020202020204" pitchFamily="34" charset="0"/>
              </a:rPr>
              <a:t>TEŞEKKÜRLER</a:t>
            </a:r>
            <a:r>
              <a:rPr lang="tr-TR" sz="4000" b="1" i="1" dirty="0">
                <a:latin typeface="Arial" panose="020B0604020202020204" pitchFamily="34" charset="0"/>
                <a:cs typeface="Arial" panose="020B0604020202020204" pitchFamily="34" charset="0"/>
              </a:rPr>
              <a:t>…</a:t>
            </a:r>
            <a:br>
              <a:rPr lang="tr-TR" sz="4000" b="1" i="1" dirty="0">
                <a:latin typeface="Arial" panose="020B0604020202020204" pitchFamily="34" charset="0"/>
                <a:cs typeface="Arial" panose="020B0604020202020204" pitchFamily="34" charset="0"/>
              </a:rPr>
            </a:br>
            <a:endParaRPr lang="tr-TR" sz="4000"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544" y="2521528"/>
            <a:ext cx="6060067" cy="31172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Dikdörtgen 3"/>
          <p:cNvSpPr/>
          <p:nvPr/>
        </p:nvSpPr>
        <p:spPr>
          <a:xfrm>
            <a:off x="1551710" y="2967335"/>
            <a:ext cx="3255818" cy="2062103"/>
          </a:xfrm>
          <a:prstGeom prst="rect">
            <a:avLst/>
          </a:prstGeom>
        </p:spPr>
        <p:txBody>
          <a:bodyPr wrap="square">
            <a:spAutoFit/>
          </a:bodyPr>
          <a:lstStyle/>
          <a:p>
            <a:pPr algn="ctr"/>
            <a:r>
              <a:rPr lang="tr-TR" sz="3200" b="1" dirty="0"/>
              <a:t>HAZIRLAYAN:</a:t>
            </a:r>
          </a:p>
          <a:p>
            <a:pPr algn="ctr"/>
            <a:r>
              <a:rPr lang="tr-TR" sz="3200" b="1" dirty="0"/>
              <a:t>MEHMET ASLAN</a:t>
            </a:r>
          </a:p>
          <a:p>
            <a:pPr algn="ctr"/>
            <a:r>
              <a:rPr lang="tr-TR" sz="3200" b="1" dirty="0"/>
              <a:t>AYDIN İL MÜFTÜ YARDIMCISI</a:t>
            </a:r>
          </a:p>
        </p:txBody>
      </p:sp>
    </p:spTree>
    <p:extLst>
      <p:ext uri="{BB962C8B-B14F-4D97-AF65-F5344CB8AC3E}">
        <p14:creationId xmlns:p14="http://schemas.microsoft.com/office/powerpoint/2010/main" val="109306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91491" y="554183"/>
            <a:ext cx="7952509" cy="1773382"/>
          </a:xfrm>
        </p:spPr>
        <p:txBody>
          <a:bodyPr>
            <a:normAutofit/>
          </a:bodyPr>
          <a:lstStyle/>
          <a:p>
            <a:r>
              <a:rPr lang="tr-TR" sz="4400" b="1" dirty="0" smtClean="0"/>
              <a:t>EVLİLİĞİ GEREKLİ KILAN SEPEPLER</a:t>
            </a:r>
            <a:endParaRPr lang="tr-TR" sz="4400" b="1" dirty="0"/>
          </a:p>
        </p:txBody>
      </p:sp>
      <p:sp>
        <p:nvSpPr>
          <p:cNvPr id="3" name="Alt Başlık 2"/>
          <p:cNvSpPr>
            <a:spLocks noGrp="1"/>
          </p:cNvSpPr>
          <p:nvPr>
            <p:ph type="subTitle" idx="1"/>
          </p:nvPr>
        </p:nvSpPr>
        <p:spPr>
          <a:xfrm>
            <a:off x="1039092" y="2438401"/>
            <a:ext cx="7869381" cy="3602182"/>
          </a:xfrm>
        </p:spPr>
        <p:txBody>
          <a:bodyPr>
            <a:normAutofit fontScale="92500" lnSpcReduction="10000"/>
          </a:bodyPr>
          <a:lstStyle/>
          <a:p>
            <a:pPr algn="just"/>
            <a:r>
              <a:rPr lang="tr-TR" sz="2000" dirty="0" smtClean="0"/>
              <a:t>Evliliği gerekli kılan sebepler vardır. Bunlar dini, akli, ahlaki ve tabii sebeplerdir. </a:t>
            </a:r>
          </a:p>
          <a:p>
            <a:pPr algn="just"/>
            <a:r>
              <a:rPr lang="tr-TR" sz="2000" dirty="0" smtClean="0"/>
              <a:t>Dini sebepler: Evliliğin meşru ve makbul bir amel olduğunda ittifak vardır. Bu husus Kitap, Sünnet ve </a:t>
            </a:r>
            <a:r>
              <a:rPr lang="tr-TR" sz="2000" dirty="0" err="1" smtClean="0"/>
              <a:t>İcma</a:t>
            </a:r>
            <a:r>
              <a:rPr lang="tr-TR" sz="2000" dirty="0" smtClean="0"/>
              <a:t> ile sabittir. Kur’an’dan delil şu ayetlerdir:</a:t>
            </a:r>
          </a:p>
          <a:p>
            <a:pPr algn="just"/>
            <a:r>
              <a:rPr lang="tr-TR" sz="2000" dirty="0" smtClean="0"/>
              <a:t>«</a:t>
            </a:r>
            <a:r>
              <a:rPr lang="tr-TR" sz="2000" b="1" i="1" dirty="0" smtClean="0">
                <a:solidFill>
                  <a:srgbClr val="FF0000"/>
                </a:solidFill>
              </a:rPr>
              <a:t>Aranızdaki bekarları, kölelerinizden ve cariyelerinizden elverişli olanları evlendirin. Eğer bunlar fakir iseler, Allah kendi lütfu ile onları zenginleştirir. Allah lütfu geniş olan ve her şeyi bilendir </a:t>
            </a:r>
            <a:r>
              <a:rPr lang="tr-TR" sz="2000" dirty="0" smtClean="0"/>
              <a:t>(Kur’an-ı Kerim, Nur:32)</a:t>
            </a:r>
          </a:p>
          <a:p>
            <a:pPr algn="just"/>
            <a:r>
              <a:rPr lang="tr-TR" sz="2000" dirty="0" smtClean="0"/>
              <a:t>«</a:t>
            </a:r>
            <a:r>
              <a:rPr lang="tr-TR" sz="2000" b="1" i="1" dirty="0" smtClean="0">
                <a:solidFill>
                  <a:srgbClr val="FF0000"/>
                </a:solidFill>
              </a:rPr>
              <a:t>Kaynaşmanız için size kendi cinsinden eşler yaratıp aranızda sevgi ve merhamet oluşturması da O’nun varlığının delillerindendir. Doğrusu bunda, iyi düşünen bir kavim için ibretler vardır.</a:t>
            </a:r>
            <a:r>
              <a:rPr lang="tr-TR" sz="2000" dirty="0" smtClean="0"/>
              <a:t> (Kur’an-ı Kerim, Rum:21)</a:t>
            </a:r>
          </a:p>
          <a:p>
            <a:pPr algn="just"/>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1814945"/>
            <a:ext cx="2757054" cy="40593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49557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99309" y="1259948"/>
            <a:ext cx="9144000" cy="981635"/>
          </a:xfrm>
        </p:spPr>
        <p:txBody>
          <a:bodyPr>
            <a:normAutofit fontScale="90000"/>
          </a:bodyPr>
          <a:lstStyle/>
          <a:p>
            <a:r>
              <a:rPr lang="tr-TR" dirty="0"/>
              <a:t>Sünnetten </a:t>
            </a:r>
            <a:r>
              <a:rPr lang="tr-TR" dirty="0" smtClean="0"/>
              <a:t>Delil</a:t>
            </a:r>
            <a:r>
              <a:rPr lang="tr-TR" dirty="0"/>
              <a:t>:</a:t>
            </a:r>
            <a:br>
              <a:rPr lang="tr-TR" dirty="0"/>
            </a:br>
            <a:endParaRPr lang="tr-TR" dirty="0"/>
          </a:p>
        </p:txBody>
      </p:sp>
      <p:sp>
        <p:nvSpPr>
          <p:cNvPr id="3" name="Alt Başlık 2"/>
          <p:cNvSpPr>
            <a:spLocks noGrp="1"/>
          </p:cNvSpPr>
          <p:nvPr>
            <p:ph type="subTitle" idx="1"/>
          </p:nvPr>
        </p:nvSpPr>
        <p:spPr>
          <a:xfrm>
            <a:off x="1246910" y="1579418"/>
            <a:ext cx="6483926" cy="4682837"/>
          </a:xfrm>
        </p:spPr>
        <p:txBody>
          <a:bodyPr>
            <a:normAutofit fontScale="70000" lnSpcReduction="20000"/>
          </a:bodyPr>
          <a:lstStyle/>
          <a:p>
            <a:pPr algn="just"/>
            <a:r>
              <a:rPr lang="tr-TR" sz="3200" b="1" i="1" dirty="0" smtClean="0">
                <a:solidFill>
                  <a:srgbClr val="FF0000"/>
                </a:solidFill>
              </a:rPr>
              <a:t>Ey gençler topluluğu! Sizden kimin evlenmeye gücü yetiyorsa hemen evlensin. Zira evlilik, gözü haramdan sakındırıcı, iffeti koruyucudur. Kimin gücü yetmezse o da oruç tutsun. Çünkü oruç onun için şehveti kesmek demektir</a:t>
            </a:r>
            <a:r>
              <a:rPr lang="tr-TR" sz="3200" dirty="0" smtClean="0"/>
              <a:t>. (Buhari, Nikah, 3, VI,117, Müslim, Nikah, I,II,1018</a:t>
            </a:r>
          </a:p>
          <a:p>
            <a:pPr algn="just"/>
            <a:endParaRPr lang="tr-TR" sz="3200" dirty="0" smtClean="0"/>
          </a:p>
          <a:p>
            <a:pPr algn="just"/>
            <a:r>
              <a:rPr lang="tr-TR" sz="3200" dirty="0" smtClean="0"/>
              <a:t>Aile </a:t>
            </a:r>
            <a:r>
              <a:rPr lang="tr-TR" sz="3200" dirty="0" smtClean="0"/>
              <a:t>yuvası kurulması belli ölçüde ekonomik gücü de gerektiğinden, gücü yeterli olmayanların, bu imkanı buluncaya kadar, cinsel ihtiyacı sınırlayıcı bir yol olarak orucu tavsiye etmiş olması önemlidir. Ancak cinsel ihtiyacı kontrol altında bulundurmanın yolu asla, evlilikten uzak durmak değildir. </a:t>
            </a:r>
          </a:p>
          <a:p>
            <a:pPr algn="just"/>
            <a:r>
              <a:rPr lang="tr-TR" sz="3200" dirty="0" smtClean="0"/>
              <a:t>Esas olan evlenip aile yuvası kurmaktır. </a:t>
            </a:r>
          </a:p>
          <a:p>
            <a:endParaRPr lang="tr-TR" dirty="0"/>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16938" t="307" r="-977" b="7975"/>
          <a:stretch/>
        </p:blipFill>
        <p:spPr>
          <a:xfrm>
            <a:off x="8174181" y="817418"/>
            <a:ext cx="3574474" cy="53339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556800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13164" y="623455"/>
            <a:ext cx="8866909" cy="1058500"/>
          </a:xfrm>
        </p:spPr>
        <p:txBody>
          <a:bodyPr>
            <a:normAutofit/>
          </a:bodyPr>
          <a:lstStyle/>
          <a:p>
            <a:r>
              <a:rPr lang="tr-TR" dirty="0" smtClean="0"/>
              <a:t>AKLİ SEBEP</a:t>
            </a:r>
            <a:endParaRPr lang="tr-TR" dirty="0"/>
          </a:p>
        </p:txBody>
      </p:sp>
      <p:sp>
        <p:nvSpPr>
          <p:cNvPr id="3" name="Alt Başlık 2"/>
          <p:cNvSpPr>
            <a:spLocks noGrp="1"/>
          </p:cNvSpPr>
          <p:nvPr>
            <p:ph type="subTitle" idx="1"/>
          </p:nvPr>
        </p:nvSpPr>
        <p:spPr>
          <a:xfrm>
            <a:off x="1233055" y="1681955"/>
            <a:ext cx="7910945" cy="3575845"/>
          </a:xfrm>
        </p:spPr>
        <p:txBody>
          <a:bodyPr>
            <a:noAutofit/>
          </a:bodyPr>
          <a:lstStyle/>
          <a:p>
            <a:pPr algn="just"/>
            <a:r>
              <a:rPr lang="tr-TR" sz="2400" dirty="0" smtClean="0">
                <a:solidFill>
                  <a:schemeClr val="tx1"/>
                </a:solidFill>
              </a:rPr>
              <a:t>Yaratılan en şerefli varlık olan insanın en büyük gayesi, kendisini hayırla yad edecek, kendisine dua edecek evlatları sebebiyle neslinin yürümesidir. Bunu gerçekleştirmenin dinimize göre, yegane yolu evlilikten geçmektedir. Evlenip evlat sahibi olmak, insanoğlu için çok büyük bir mutluluktur. Çocuk sahibi olamayan eşler, bu arzularını gerçekleştirmek için birçok sebebe başvururlar ve bu uğurda birçok fedakarlıklar yaparlar. </a:t>
            </a:r>
          </a:p>
          <a:p>
            <a:pPr algn="just"/>
            <a:r>
              <a:rPr lang="tr-TR" sz="2400" dirty="0" smtClean="0">
                <a:solidFill>
                  <a:schemeClr val="tx1"/>
                </a:solidFill>
              </a:rPr>
              <a:t>Çocuklar ailenin huzur kaynağı, göz nuru, gönül ferahlığıdır. </a:t>
            </a:r>
          </a:p>
          <a:p>
            <a:endParaRPr lang="tr-TR" sz="2400" dirty="0"/>
          </a:p>
        </p:txBody>
      </p:sp>
      <p:pic>
        <p:nvPicPr>
          <p:cNvPr id="4"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545" y="1681955"/>
            <a:ext cx="2452255" cy="4400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18461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8603673" cy="1011237"/>
          </a:xfrm>
        </p:spPr>
        <p:txBody>
          <a:bodyPr>
            <a:normAutofit/>
          </a:bodyPr>
          <a:lstStyle/>
          <a:p>
            <a:r>
              <a:rPr lang="tr-TR" dirty="0" smtClean="0"/>
              <a:t>AHLAKİ VE TABİİ SEBEPLER</a:t>
            </a:r>
            <a:endParaRPr lang="tr-TR" dirty="0"/>
          </a:p>
        </p:txBody>
      </p:sp>
      <p:sp>
        <p:nvSpPr>
          <p:cNvPr id="3" name="Alt Başlık 2"/>
          <p:cNvSpPr>
            <a:spLocks noGrp="1"/>
          </p:cNvSpPr>
          <p:nvPr>
            <p:ph type="subTitle" idx="1"/>
          </p:nvPr>
        </p:nvSpPr>
        <p:spPr>
          <a:xfrm>
            <a:off x="1648689" y="2295780"/>
            <a:ext cx="8603674" cy="4008038"/>
          </a:xfrm>
        </p:spPr>
        <p:txBody>
          <a:bodyPr>
            <a:normAutofit fontScale="92500"/>
          </a:bodyPr>
          <a:lstStyle/>
          <a:p>
            <a:pPr algn="just"/>
            <a:r>
              <a:rPr lang="tr-TR" sz="2400" dirty="0" smtClean="0">
                <a:solidFill>
                  <a:schemeClr val="tx1"/>
                </a:solidFill>
              </a:rPr>
              <a:t>Yaratılış itibariyle karşı cinslerin birbirlerine karşı meyli vardır. Dinimiz bu meylin fıtrat gereği olduğunu bildirerek, </a:t>
            </a:r>
            <a:r>
              <a:rPr lang="tr-TR" sz="2400" dirty="0">
                <a:solidFill>
                  <a:schemeClr val="tx1"/>
                </a:solidFill>
              </a:rPr>
              <a:t>bu birlikteliğin </a:t>
            </a:r>
            <a:r>
              <a:rPr lang="tr-TR" sz="2400" dirty="0" smtClean="0">
                <a:solidFill>
                  <a:schemeClr val="tx1"/>
                </a:solidFill>
              </a:rPr>
              <a:t>helal dairede evlilik yoluyla taçlandırılmasını ön görmektedir. Normal bir insanın evliliğin sunduğu psikolojik, sosyolojik, biyolojik vb. birçok nimetten uzak durması düşünülemez. </a:t>
            </a:r>
          </a:p>
          <a:p>
            <a:pPr algn="just"/>
            <a:r>
              <a:rPr lang="tr-TR" sz="2400" dirty="0" smtClean="0">
                <a:solidFill>
                  <a:schemeClr val="tx1"/>
                </a:solidFill>
              </a:rPr>
              <a:t>Bu ihtiyaçlar, meşru yoldan giderilmezse gayr-i meşru yollara sapılır. </a:t>
            </a:r>
          </a:p>
          <a:p>
            <a:pPr algn="just"/>
            <a:r>
              <a:rPr lang="tr-TR" sz="2400" dirty="0" smtClean="0">
                <a:solidFill>
                  <a:schemeClr val="tx1"/>
                </a:solidFill>
              </a:rPr>
              <a:t>Dinimiz bundan dolayı evliliği teşvik etmiş, ruhbanlığı  yasaklamıştır. Esasen insan doğuştan var olan duyguları öldürmekle değil, bilakis bunun sağlıklı bir şekilde devamını sağlamakla ve kontrolüyle yükümlüdür. </a:t>
            </a:r>
          </a:p>
          <a:p>
            <a:endParaRPr lang="tr-TR" dirty="0"/>
          </a:p>
        </p:txBody>
      </p:sp>
    </p:spTree>
    <p:extLst>
      <p:ext uri="{BB962C8B-B14F-4D97-AF65-F5344CB8AC3E}">
        <p14:creationId xmlns:p14="http://schemas.microsoft.com/office/powerpoint/2010/main" val="2936021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57745" y="540327"/>
            <a:ext cx="8853055" cy="1246909"/>
          </a:xfrm>
        </p:spPr>
        <p:txBody>
          <a:bodyPr>
            <a:normAutofit/>
          </a:bodyPr>
          <a:lstStyle/>
          <a:p>
            <a:r>
              <a:rPr lang="tr-TR" dirty="0" smtClean="0"/>
              <a:t>EVLİLİKTE EŞ SEÇİMİ</a:t>
            </a:r>
            <a:endParaRPr lang="tr-TR" dirty="0"/>
          </a:p>
        </p:txBody>
      </p:sp>
      <p:sp>
        <p:nvSpPr>
          <p:cNvPr id="3" name="Alt Başlık 2"/>
          <p:cNvSpPr>
            <a:spLocks noGrp="1"/>
          </p:cNvSpPr>
          <p:nvPr>
            <p:ph type="subTitle" idx="1"/>
          </p:nvPr>
        </p:nvSpPr>
        <p:spPr>
          <a:xfrm>
            <a:off x="1177636" y="1787236"/>
            <a:ext cx="7592291" cy="4835237"/>
          </a:xfrm>
        </p:spPr>
        <p:txBody>
          <a:bodyPr>
            <a:normAutofit/>
          </a:bodyPr>
          <a:lstStyle/>
          <a:p>
            <a:pPr algn="just"/>
            <a:r>
              <a:rPr lang="tr-TR" sz="2000" dirty="0" smtClean="0">
                <a:solidFill>
                  <a:schemeClr val="tx1"/>
                </a:solidFill>
              </a:rPr>
              <a:t>Aile yuvasının verimli ve düzenli olması için, birtakım temel kriterlerin mutlaka gözetilmesi gerekir. Evlenecek kadın ve erkeğin evlenmelerinde dinen herhangi bir sakınca olmamalıdır. Evlenilmesi yasak olan kimseler şöyle açıklanabilir. </a:t>
            </a:r>
          </a:p>
          <a:p>
            <a:pPr algn="just"/>
            <a:r>
              <a:rPr lang="tr-TR" sz="2000" dirty="0" smtClean="0">
                <a:solidFill>
                  <a:schemeClr val="tx1"/>
                </a:solidFill>
              </a:rPr>
              <a:t>1-Din farkı temel evlenme kriterlerindendir. Yüce Allah Kur’an’da</a:t>
            </a:r>
            <a:r>
              <a:rPr lang="tr-TR" sz="2000" dirty="0" smtClean="0"/>
              <a:t> : «</a:t>
            </a:r>
            <a:r>
              <a:rPr lang="tr-TR" sz="2000" b="1" dirty="0" smtClean="0">
                <a:solidFill>
                  <a:srgbClr val="FF0000"/>
                </a:solidFill>
              </a:rPr>
              <a:t>Müşrik kadınlarla iman edinceye kadar evlenmeyin</a:t>
            </a:r>
            <a:r>
              <a:rPr lang="tr-TR" sz="2000" dirty="0" smtClean="0">
                <a:solidFill>
                  <a:schemeClr val="tx1"/>
                </a:solidFill>
              </a:rPr>
              <a:t>»(Bakara, 2/221) buyurmaktadır. Müslüman bir kadının gayr-i Müslimlerle evlenmesi de yasaktır. Biraz önce belirtilen ayetin devamında Yüce Rabbimiz: </a:t>
            </a:r>
            <a:r>
              <a:rPr lang="tr-TR" sz="2000" dirty="0" smtClean="0"/>
              <a:t>«</a:t>
            </a:r>
            <a:r>
              <a:rPr lang="tr-TR" sz="2000" b="1" i="1" dirty="0" smtClean="0">
                <a:solidFill>
                  <a:srgbClr val="FF0000"/>
                </a:solidFill>
              </a:rPr>
              <a:t>İman etmedikleri sürece Allah’a ortak koşan (müşrik) erkeklerle kadınlarınızı evlendirmeyin</a:t>
            </a:r>
            <a:r>
              <a:rPr lang="tr-TR" sz="2000" dirty="0" smtClean="0"/>
              <a:t>» (</a:t>
            </a:r>
            <a:r>
              <a:rPr lang="tr-TR" sz="2000" dirty="0" smtClean="0">
                <a:solidFill>
                  <a:schemeClr val="tx1"/>
                </a:solidFill>
              </a:rPr>
              <a:t>Bakara: 2/221) buyurulmaktadır. Ancak Müslüman erkeğin </a:t>
            </a:r>
            <a:r>
              <a:rPr lang="tr-TR" sz="2000" dirty="0" err="1">
                <a:solidFill>
                  <a:schemeClr val="tx1"/>
                </a:solidFill>
              </a:rPr>
              <a:t>E</a:t>
            </a:r>
            <a:r>
              <a:rPr lang="tr-TR" sz="2000" dirty="0" err="1" smtClean="0">
                <a:solidFill>
                  <a:schemeClr val="tx1"/>
                </a:solidFill>
              </a:rPr>
              <a:t>hl</a:t>
            </a:r>
            <a:r>
              <a:rPr lang="tr-TR" sz="2000" dirty="0" smtClean="0">
                <a:solidFill>
                  <a:schemeClr val="tx1"/>
                </a:solidFill>
              </a:rPr>
              <a:t>-i </a:t>
            </a:r>
            <a:r>
              <a:rPr lang="tr-TR" sz="2000" dirty="0">
                <a:solidFill>
                  <a:schemeClr val="tx1"/>
                </a:solidFill>
              </a:rPr>
              <a:t>K</a:t>
            </a:r>
            <a:r>
              <a:rPr lang="tr-TR" sz="2000" dirty="0" smtClean="0">
                <a:solidFill>
                  <a:schemeClr val="tx1"/>
                </a:solidFill>
              </a:rPr>
              <a:t>itap kadınlarla evlenmelerine cevaz verilmiştir. </a:t>
            </a:r>
            <a:endParaRPr lang="tr-TR" sz="2000" dirty="0">
              <a:solidFill>
                <a:schemeClr val="tx1"/>
              </a:solidFill>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3205" y="1440873"/>
            <a:ext cx="2735407" cy="45997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89748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66800" y="1427163"/>
            <a:ext cx="10501745" cy="567892"/>
          </a:xfrm>
        </p:spPr>
        <p:txBody>
          <a:bodyPr>
            <a:noAutofit/>
          </a:bodyPr>
          <a:lstStyle/>
          <a:p>
            <a:r>
              <a:rPr lang="tr-TR" sz="2800" b="1" u="sng" dirty="0">
                <a:solidFill>
                  <a:srgbClr val="7030A0"/>
                </a:solidFill>
              </a:rPr>
              <a:t>Bazı mantarlar </a:t>
            </a:r>
            <a:r>
              <a:rPr lang="tr-TR" sz="2800" b="1" i="1" u="sng" dirty="0">
                <a:solidFill>
                  <a:srgbClr val="7030A0"/>
                </a:solidFill>
              </a:rPr>
              <a:t>haramlar gibi </a:t>
            </a:r>
            <a:r>
              <a:rPr lang="tr-TR" sz="2800" b="1" u="sng" dirty="0">
                <a:solidFill>
                  <a:srgbClr val="7030A0"/>
                </a:solidFill>
              </a:rPr>
              <a:t>cezbedici görünse de, zehirleri sebebiyle uzak durmak gerekir.</a:t>
            </a:r>
            <a:br>
              <a:rPr lang="tr-TR" sz="2800" b="1" u="sng" dirty="0">
                <a:solidFill>
                  <a:srgbClr val="7030A0"/>
                </a:solidFill>
              </a:rPr>
            </a:br>
            <a:endParaRPr lang="tr-TR" sz="2800" dirty="0"/>
          </a:p>
        </p:txBody>
      </p:sp>
      <p:sp>
        <p:nvSpPr>
          <p:cNvPr id="3" name="Alt Başlık 2"/>
          <p:cNvSpPr>
            <a:spLocks noGrp="1"/>
          </p:cNvSpPr>
          <p:nvPr>
            <p:ph type="subTitle" idx="1"/>
          </p:nvPr>
        </p:nvSpPr>
        <p:spPr>
          <a:xfrm>
            <a:off x="1066800" y="1690255"/>
            <a:ext cx="7703127" cy="4516581"/>
          </a:xfrm>
        </p:spPr>
        <p:txBody>
          <a:bodyPr>
            <a:normAutofit/>
          </a:bodyPr>
          <a:lstStyle/>
          <a:p>
            <a:pPr algn="just"/>
            <a:r>
              <a:rPr lang="tr-TR" sz="2000" dirty="0" smtClean="0">
                <a:solidFill>
                  <a:schemeClr val="tx1"/>
                </a:solidFill>
              </a:rPr>
              <a:t>2-Müslüman olan kadınlardan </a:t>
            </a:r>
            <a:r>
              <a:rPr lang="tr-TR" sz="2000" dirty="0" smtClean="0"/>
              <a:t>evlenilmesi yasak olanlarda şu ayet-i kerime ile teşvik edilmiştir. «</a:t>
            </a:r>
            <a:r>
              <a:rPr lang="tr-TR" sz="2000" b="1" i="1" dirty="0" smtClean="0">
                <a:solidFill>
                  <a:srgbClr val="FF0000"/>
                </a:solidFill>
              </a:rPr>
              <a:t>Şu kadınlarla evlenmeniz size haram kılındı: Anneleriniz, kızlarınız, kız kardeşleriniz, halalarınız, teyzeleriniz, kardeşlerinizin kızları, kız kardeşlerinizin kızları, sizi emziren süt anneleriniz, süt kız kardeşleriniz, eşlerinizin anneleri, evlendiğiniz eşlerinizden olan üvey kızlarınız, eğer onlarla nikahlanıp henüz birleşmemizseniz kızlarını almanız da size bir engel yoktur. </a:t>
            </a:r>
          </a:p>
          <a:p>
            <a:pPr algn="just"/>
            <a:r>
              <a:rPr lang="tr-TR" sz="2000" b="1" i="1" dirty="0" smtClean="0">
                <a:solidFill>
                  <a:srgbClr val="FF0000"/>
                </a:solidFill>
              </a:rPr>
              <a:t>Öz oğullarınızın eşleri ve iki kız kardeşi bir arada almanız (size haram kılındı.)…»</a:t>
            </a:r>
          </a:p>
          <a:p>
            <a:pPr algn="just"/>
            <a:r>
              <a:rPr lang="tr-TR" sz="2000" dirty="0" smtClean="0">
                <a:solidFill>
                  <a:schemeClr val="tx1"/>
                </a:solidFill>
              </a:rPr>
              <a:t>Başkasının nikahı altında bulunan yahut boşanmış </a:t>
            </a:r>
            <a:r>
              <a:rPr lang="tr-TR" sz="2000" dirty="0" err="1" smtClean="0">
                <a:solidFill>
                  <a:schemeClr val="tx1"/>
                </a:solidFill>
              </a:rPr>
              <a:t>iddet</a:t>
            </a:r>
            <a:r>
              <a:rPr lang="tr-TR" sz="2000" dirty="0" smtClean="0">
                <a:solidFill>
                  <a:schemeClr val="tx1"/>
                </a:solidFill>
              </a:rPr>
              <a:t> bekleyen bir kadınla da evlenilemez. Zira </a:t>
            </a:r>
            <a:r>
              <a:rPr lang="tr-TR" sz="2000" dirty="0" err="1" smtClean="0">
                <a:solidFill>
                  <a:schemeClr val="tx1"/>
                </a:solidFill>
              </a:rPr>
              <a:t>iddet</a:t>
            </a:r>
            <a:r>
              <a:rPr lang="tr-TR" sz="2000" dirty="0" smtClean="0">
                <a:solidFill>
                  <a:schemeClr val="tx1"/>
                </a:solidFill>
              </a:rPr>
              <a:t> bekleyen hanım hükmen nikahlı gibidir.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0091" y="1995055"/>
            <a:ext cx="2757054" cy="34220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41042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99310" y="346364"/>
            <a:ext cx="9268690" cy="1759527"/>
          </a:xfrm>
        </p:spPr>
        <p:txBody>
          <a:bodyPr>
            <a:noAutofit/>
          </a:bodyPr>
          <a:lstStyle/>
          <a:p>
            <a:r>
              <a:rPr lang="tr-TR" sz="4000" dirty="0" smtClean="0"/>
              <a:t>EŞ SEÇİMİNDE DİKKAT EDİLECEK HUSUSLAR</a:t>
            </a:r>
            <a:endParaRPr lang="tr-TR" sz="4000" dirty="0"/>
          </a:p>
        </p:txBody>
      </p:sp>
      <p:sp>
        <p:nvSpPr>
          <p:cNvPr id="3" name="Alt Başlık 2"/>
          <p:cNvSpPr>
            <a:spLocks noGrp="1"/>
          </p:cNvSpPr>
          <p:nvPr>
            <p:ph type="subTitle" idx="1"/>
          </p:nvPr>
        </p:nvSpPr>
        <p:spPr>
          <a:xfrm>
            <a:off x="1399309" y="2230582"/>
            <a:ext cx="9795163" cy="4350327"/>
          </a:xfrm>
        </p:spPr>
        <p:txBody>
          <a:bodyPr>
            <a:noAutofit/>
          </a:bodyPr>
          <a:lstStyle/>
          <a:p>
            <a:pPr algn="just"/>
            <a:r>
              <a:rPr lang="tr-TR" sz="2400" dirty="0" smtClean="0">
                <a:solidFill>
                  <a:schemeClr val="tx1"/>
                </a:solidFill>
              </a:rPr>
              <a:t>Evliliğin mutlu bir aile yuvası oluşturması ve sağlıklı şekilde devam etmesi için, belli ölçülere dikkat etmek gerekir. Bu ölçüleri ana hatları ile Hz. Peygamber  (</a:t>
            </a:r>
            <a:r>
              <a:rPr lang="tr-TR" sz="2400" dirty="0" err="1" smtClean="0">
                <a:solidFill>
                  <a:schemeClr val="tx1"/>
                </a:solidFill>
              </a:rPr>
              <a:t>s.a.v</a:t>
            </a:r>
            <a:r>
              <a:rPr lang="tr-TR" sz="2400" dirty="0" smtClean="0">
                <a:solidFill>
                  <a:schemeClr val="tx1"/>
                </a:solidFill>
              </a:rPr>
              <a:t>.) şu hadis-i şerifi ile ortaya koymaktadır. </a:t>
            </a:r>
          </a:p>
          <a:p>
            <a:pPr algn="just"/>
            <a:r>
              <a:rPr lang="tr-TR" sz="2400" dirty="0" smtClean="0"/>
              <a:t>«</a:t>
            </a:r>
            <a:r>
              <a:rPr lang="tr-TR" sz="2400" b="1" i="1" dirty="0" smtClean="0">
                <a:solidFill>
                  <a:srgbClr val="FF0000"/>
                </a:solidFill>
              </a:rPr>
              <a:t>Kadın dört özelliğinden dolayı nikahlanır. Malından dolayı, soyundan dolayı, güzelliğinden ve dininden dolayı: </a:t>
            </a:r>
            <a:r>
              <a:rPr lang="tr-TR" sz="2400" b="1" i="1" dirty="0">
                <a:solidFill>
                  <a:srgbClr val="FF0000"/>
                </a:solidFill>
              </a:rPr>
              <a:t>S</a:t>
            </a:r>
            <a:r>
              <a:rPr lang="tr-TR" sz="2400" b="1" i="1" dirty="0" smtClean="0">
                <a:solidFill>
                  <a:srgbClr val="FF0000"/>
                </a:solidFill>
              </a:rPr>
              <a:t>en dindar olanı al da ellerin bereket içinde olsun</a:t>
            </a:r>
            <a:r>
              <a:rPr lang="tr-TR" sz="2400" dirty="0" smtClean="0"/>
              <a:t>.» (Müslim, </a:t>
            </a:r>
            <a:r>
              <a:rPr lang="tr-TR" sz="2400" dirty="0" err="1" smtClean="0"/>
              <a:t>Rada</a:t>
            </a:r>
            <a:r>
              <a:rPr lang="tr-TR" sz="2400" dirty="0" smtClean="0"/>
              <a:t>, 53, 11, 1086)</a:t>
            </a:r>
          </a:p>
          <a:p>
            <a:pPr algn="just"/>
            <a:r>
              <a:rPr lang="tr-TR" sz="2400" dirty="0" smtClean="0">
                <a:solidFill>
                  <a:schemeClr val="tx1"/>
                </a:solidFill>
              </a:rPr>
              <a:t>Hadiste anlatılmak istenen şudur: </a:t>
            </a:r>
            <a:r>
              <a:rPr lang="tr-TR" sz="2400" i="1" dirty="0" smtClean="0">
                <a:solidFill>
                  <a:schemeClr val="tx1"/>
                </a:solidFill>
              </a:rPr>
              <a:t>Dünya geçicidir, güzellik geçicidir, insan bugün zengin, yarın fakir olabilir. Allah katında ölçü olarak kabul edilen husus, dindarlığın, zenginlik, güzellik ve soyluluğa tercih edilmesi gerektiği şeklindedir. </a:t>
            </a:r>
            <a:endParaRPr lang="tr-TR" sz="2400" i="1" dirty="0">
              <a:solidFill>
                <a:schemeClr val="tx1"/>
              </a:solidFill>
            </a:endParaRPr>
          </a:p>
        </p:txBody>
      </p:sp>
    </p:spTree>
    <p:extLst>
      <p:ext uri="{BB962C8B-B14F-4D97-AF65-F5344CB8AC3E}">
        <p14:creationId xmlns:p14="http://schemas.microsoft.com/office/powerpoint/2010/main" val="110074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317</TotalTime>
  <Words>2123</Words>
  <Application>Microsoft Office PowerPoint</Application>
  <PresentationFormat>Geniş ekran</PresentationFormat>
  <Paragraphs>98</Paragraphs>
  <Slides>22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Arial</vt:lpstr>
      <vt:lpstr>Century Gothic</vt:lpstr>
      <vt:lpstr>Wingdings 3</vt:lpstr>
      <vt:lpstr>Duman</vt:lpstr>
      <vt:lpstr>AYDIN İL MÜFTÜLÜĞÜ</vt:lpstr>
      <vt:lpstr> EVLİLİK:</vt:lpstr>
      <vt:lpstr>EVLİLİĞİ GEREKLİ KILAN SEPEPLER</vt:lpstr>
      <vt:lpstr>Sünnetten Delil: </vt:lpstr>
      <vt:lpstr>AKLİ SEBEP</vt:lpstr>
      <vt:lpstr>AHLAKİ VE TABİİ SEBEPLER</vt:lpstr>
      <vt:lpstr>EVLİLİKTE EŞ SEÇİMİ</vt:lpstr>
      <vt:lpstr>Bazı mantarlar haramlar gibi cezbedici görünse de, zehirleri sebebiyle uzak durmak gerekir. </vt:lpstr>
      <vt:lpstr>EŞ SEÇİMİNDE DİKKAT EDİLECEK HUSUSLAR</vt:lpstr>
      <vt:lpstr>EŞ SEÇİMİ SONRASI</vt:lpstr>
      <vt:lpstr>EŞLERİN KARŞILIKLI HAK VE SORUMLULUKLARI </vt:lpstr>
      <vt:lpstr>ÖZEL HAK VE GÖREVLER</vt:lpstr>
      <vt:lpstr>ERKEĞİN GÖREV VE SORUMLULUKLARI</vt:lpstr>
      <vt:lpstr> 2- Ailenin İhtiyaçlarını Karşılamak </vt:lpstr>
      <vt:lpstr>4-Aile Fertlerini İbadete Teşvik Etmek </vt:lpstr>
      <vt:lpstr>6-Ev halkına selam vermek </vt:lpstr>
      <vt:lpstr>9-İstişare etmek. </vt:lpstr>
      <vt:lpstr>KADININ GÖREV VE SORUMLULUKLARI </vt:lpstr>
      <vt:lpstr>3- Çocuğu varsa ona bakıp yetiştirmek </vt:lpstr>
      <vt:lpstr>4-İsraftan kaçınmak </vt:lpstr>
      <vt:lpstr>5-Eşini Kötülememek Ve Dargın Durmamak.  </vt:lpstr>
      <vt:lpstr>TEŞEKKÜRLER… </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İSLAM’DA EVLİLİK MÜESSESİ</dc:title>
  <dc:creator>Win7</dc:creator>
  <cp:lastModifiedBy>ronaldinho424</cp:lastModifiedBy>
  <cp:revision>45</cp:revision>
  <dcterms:created xsi:type="dcterms:W3CDTF">2018-11-05T11:23:49Z</dcterms:created>
  <dcterms:modified xsi:type="dcterms:W3CDTF">2018-12-19T08:54:45Z</dcterms:modified>
</cp:coreProperties>
</file>